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4364" r:id="rId2"/>
    <p:sldMasterId id="2147484379" r:id="rId3"/>
  </p:sldMasterIdLst>
  <p:notesMasterIdLst>
    <p:notesMasterId r:id="rId76"/>
  </p:notesMasterIdLst>
  <p:handoutMasterIdLst>
    <p:handoutMasterId r:id="rId77"/>
  </p:handoutMasterIdLst>
  <p:sldIdLst>
    <p:sldId id="274" r:id="rId4"/>
    <p:sldId id="338" r:id="rId5"/>
    <p:sldId id="2134805224" r:id="rId6"/>
    <p:sldId id="336" r:id="rId7"/>
    <p:sldId id="2134805226" r:id="rId8"/>
    <p:sldId id="2134805261" r:id="rId9"/>
    <p:sldId id="2134805150" r:id="rId10"/>
    <p:sldId id="2134805193" r:id="rId11"/>
    <p:sldId id="2134805191" r:id="rId12"/>
    <p:sldId id="2134805232" r:id="rId13"/>
    <p:sldId id="2134805132" r:id="rId14"/>
    <p:sldId id="2134805227" r:id="rId15"/>
    <p:sldId id="2134805228" r:id="rId16"/>
    <p:sldId id="2134805139" r:id="rId17"/>
    <p:sldId id="2134805230" r:id="rId18"/>
    <p:sldId id="2134805231" r:id="rId19"/>
    <p:sldId id="2134805233" r:id="rId20"/>
    <p:sldId id="2134805256" r:id="rId21"/>
    <p:sldId id="404" r:id="rId22"/>
    <p:sldId id="394" r:id="rId23"/>
    <p:sldId id="318" r:id="rId24"/>
    <p:sldId id="2134805257" r:id="rId25"/>
    <p:sldId id="344" r:id="rId26"/>
    <p:sldId id="416" r:id="rId27"/>
    <p:sldId id="2134805235" r:id="rId28"/>
    <p:sldId id="2134805236" r:id="rId29"/>
    <p:sldId id="2134805237" r:id="rId30"/>
    <p:sldId id="375" r:id="rId31"/>
    <p:sldId id="407" r:id="rId32"/>
    <p:sldId id="2134805238" r:id="rId33"/>
    <p:sldId id="2134805239" r:id="rId34"/>
    <p:sldId id="2134805253" r:id="rId35"/>
    <p:sldId id="2134805241" r:id="rId36"/>
    <p:sldId id="2134805262" r:id="rId37"/>
    <p:sldId id="412" r:id="rId38"/>
    <p:sldId id="2134805255" r:id="rId39"/>
    <p:sldId id="415" r:id="rId40"/>
    <p:sldId id="414" r:id="rId41"/>
    <p:sldId id="413" r:id="rId42"/>
    <p:sldId id="403" r:id="rId43"/>
    <p:sldId id="2134805247" r:id="rId44"/>
    <p:sldId id="2134805248" r:id="rId45"/>
    <p:sldId id="2134805249" r:id="rId46"/>
    <p:sldId id="2845" r:id="rId47"/>
    <p:sldId id="265" r:id="rId48"/>
    <p:sldId id="2134805250" r:id="rId49"/>
    <p:sldId id="2134805258" r:id="rId50"/>
    <p:sldId id="2134805251" r:id="rId51"/>
    <p:sldId id="2134805252" r:id="rId52"/>
    <p:sldId id="2875" r:id="rId53"/>
    <p:sldId id="2134805259" r:id="rId54"/>
    <p:sldId id="2134805260" r:id="rId55"/>
    <p:sldId id="2134805198" r:id="rId56"/>
    <p:sldId id="2134805199" r:id="rId57"/>
    <p:sldId id="2134805200" r:id="rId58"/>
    <p:sldId id="2134805201" r:id="rId59"/>
    <p:sldId id="2134805202" r:id="rId60"/>
    <p:sldId id="2134805203" r:id="rId61"/>
    <p:sldId id="2134805204" r:id="rId62"/>
    <p:sldId id="2134805205" r:id="rId63"/>
    <p:sldId id="2134805206" r:id="rId64"/>
    <p:sldId id="2134805207" r:id="rId65"/>
    <p:sldId id="2134805208" r:id="rId66"/>
    <p:sldId id="2134805209" r:id="rId67"/>
    <p:sldId id="2134805212" r:id="rId68"/>
    <p:sldId id="2134805214" r:id="rId69"/>
    <p:sldId id="2134805215" r:id="rId70"/>
    <p:sldId id="2134805216" r:id="rId71"/>
    <p:sldId id="2134805217" r:id="rId72"/>
    <p:sldId id="2134805218" r:id="rId73"/>
    <p:sldId id="2134805219" r:id="rId74"/>
    <p:sldId id="2134805220" r:id="rId75"/>
  </p:sldIdLst>
  <p:sldSz cx="9144000" cy="5143500" type="screen16x9"/>
  <p:notesSz cx="7099300" cy="10234613"/>
  <p:custDataLst>
    <p:tags r:id="rId78"/>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D7CB"/>
    <a:srgbClr val="000000"/>
    <a:srgbClr val="E7E7E7"/>
    <a:srgbClr val="CBCBCB"/>
    <a:srgbClr val="FFFFFF"/>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59731-B4F3-23F1-CD15-FC905E9FE3E3}" v="1" dt="2022-11-08T16:46:27.23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77467" autoAdjust="0"/>
  </p:normalViewPr>
  <p:slideViewPr>
    <p:cSldViewPr>
      <p:cViewPr varScale="1">
        <p:scale>
          <a:sx n="101" d="100"/>
          <a:sy n="101" d="100"/>
        </p:scale>
        <p:origin x="1632" y="108"/>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microsoft.com/office/2015/10/relationships/revisionInfo" Target="revisionInfo.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ORT Vincent INNOV/IT-S" userId="S::vincent.aniort@orange.com::a1eb08a1-d519-438c-825e-77e05deaf611" providerId="AD" clId="Web-{5BF59731-B4F3-23F1-CD15-FC905E9FE3E3}"/>
    <pc:docChg chg="modSld">
      <pc:chgData name="ANIORT Vincent INNOV/IT-S" userId="S::vincent.aniort@orange.com::a1eb08a1-d519-438c-825e-77e05deaf611" providerId="AD" clId="Web-{5BF59731-B4F3-23F1-CD15-FC905E9FE3E3}" dt="2022-11-08T16:46:27.231" v="0" actId="1076"/>
      <pc:docMkLst>
        <pc:docMk/>
      </pc:docMkLst>
      <pc:sldChg chg="modSp">
        <pc:chgData name="ANIORT Vincent INNOV/IT-S" userId="S::vincent.aniort@orange.com::a1eb08a1-d519-438c-825e-77e05deaf611" providerId="AD" clId="Web-{5BF59731-B4F3-23F1-CD15-FC905E9FE3E3}" dt="2022-11-08T16:46:27.231" v="0" actId="1076"/>
        <pc:sldMkLst>
          <pc:docMk/>
          <pc:sldMk cId="0" sldId="2134805191"/>
        </pc:sldMkLst>
        <pc:spChg chg="mod">
          <ac:chgData name="ANIORT Vincent INNOV/IT-S" userId="S::vincent.aniort@orange.com::a1eb08a1-d519-438c-825e-77e05deaf611" providerId="AD" clId="Web-{5BF59731-B4F3-23F1-CD15-FC905E9FE3E3}" dt="2022-11-08T16:46:27.231" v="0" actId="1076"/>
          <ac:spMkLst>
            <pc:docMk/>
            <pc:sldMk cId="0" sldId="2134805191"/>
            <ac:spMk id="2" creationId="{81A2EDC8-D0BD-4667-B76E-DF717BC0EC0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lumMod val="95000"/>
            <a:lumOff val="5000"/>
          </a:schemeClr>
        </a:solidFill>
      </dgm:spPr>
      <dgm:t>
        <a:bodyPr/>
        <a:lstStyle/>
        <a:p>
          <a:r>
            <a:rPr lang="fr-FR" sz="1800" dirty="0">
              <a:solidFill>
                <a:srgbClr val="FFFFFF"/>
              </a:solidFill>
              <a:latin typeface="Helvetica 55 Roman"/>
              <a:ea typeface="+mn-ea"/>
              <a:cs typeface="+mn-cs"/>
            </a:rPr>
            <a:t>Comme il n’utilise que le clavier pour naviguer même virtuel</a:t>
          </a:r>
          <a:endParaRPr lang="fr-FR" sz="1800" dirty="0">
            <a:solidFill>
              <a:schemeClr val="bg1"/>
            </a:solidFill>
          </a:endParaRPr>
        </a:p>
      </dgm:t>
    </dgm:pt>
    <dgm:pt modelId="{0C29DCCE-411C-4CA3-8795-F8DFC1BD040B}" type="parTrans" cxnId="{CCE52808-85BC-40C9-B200-11B8EF2F8BD7}">
      <dgm:prSet/>
      <dgm:spPr/>
      <dgm:t>
        <a:bodyPr/>
        <a:lstStyle/>
        <a:p>
          <a:endParaRPr lang="fr-FR" sz="3200"/>
        </a:p>
      </dgm:t>
    </dgm:pt>
    <dgm:pt modelId="{3FEE491F-262C-44CC-90D6-841E35CFDFAB}" type="sibTrans" cxnId="{CCE52808-85BC-40C9-B200-11B8EF2F8BD7}">
      <dgm:prSet/>
      <dgm:spPr/>
      <dgm:t>
        <a:bodyPr/>
        <a:lstStyle/>
        <a:p>
          <a:endParaRPr lang="fr-FR" sz="3200"/>
        </a:p>
      </dgm:t>
    </dgm:pt>
    <dgm:pt modelId="{90771FC5-FF32-41A5-A4E8-B002C0EC742D}">
      <dgm:prSet/>
      <dgm:spPr>
        <a:xfrm>
          <a:off x="1875902" y="223809"/>
          <a:ext cx="2424092" cy="609557"/>
        </a:xfrm>
        <a:solidFill>
          <a:srgbClr val="FFD7CB">
            <a:alpha val="90000"/>
          </a:srgbClr>
        </a:solidFill>
        <a:ln w="9525" cap="flat" cmpd="sng" algn="ctr">
          <a:solidFill>
            <a:srgbClr val="000000">
              <a:alpha val="90000"/>
              <a:tint val="40000"/>
              <a:hueOff val="0"/>
              <a:satOff val="0"/>
              <a:lumOff val="0"/>
              <a:alphaOff val="0"/>
            </a:srgbClr>
          </a:solidFill>
          <a:prstDash val="solid"/>
        </a:ln>
        <a:effectLst/>
      </dgm:spPr>
      <dgm:t>
        <a:bodyPr/>
        <a:lstStyle/>
        <a:p>
          <a:pPr>
            <a:buNone/>
          </a:pPr>
          <a:r>
            <a:rPr lang="fr-FR" b="0" dirty="0">
              <a:solidFill>
                <a:srgbClr val="000000">
                  <a:hueOff val="0"/>
                  <a:satOff val="0"/>
                  <a:lumOff val="0"/>
                  <a:alphaOff val="0"/>
                </a:srgbClr>
              </a:solidFill>
              <a:latin typeface="Helvetica 55 Roman"/>
              <a:ea typeface="+mn-ea"/>
              <a:cs typeface="+mn-cs"/>
            </a:rPr>
            <a:t>alors tout doit être </a:t>
          </a:r>
          <a:r>
            <a:rPr lang="fr-FR" b="1" dirty="0">
              <a:solidFill>
                <a:srgbClr val="000000">
                  <a:hueOff val="0"/>
                  <a:satOff val="0"/>
                  <a:lumOff val="0"/>
                  <a:alphaOff val="0"/>
                </a:srgbClr>
              </a:solidFill>
              <a:latin typeface="Helvetica 55 Roman"/>
              <a:ea typeface="+mn-ea"/>
              <a:cs typeface="+mn-cs"/>
            </a:rPr>
            <a:t>utilisable au clavier</a:t>
          </a:r>
          <a:r>
            <a:rPr lang="fr-FR" b="0" dirty="0">
              <a:solidFill>
                <a:srgbClr val="000000">
                  <a:hueOff val="0"/>
                  <a:satOff val="0"/>
                  <a:lumOff val="0"/>
                  <a:alphaOff val="0"/>
                </a:srgbClr>
              </a:solidFill>
              <a:latin typeface="Helvetica 55 Roman"/>
              <a:ea typeface="+mn-ea"/>
              <a:cs typeface="+mn-cs"/>
            </a:rPr>
            <a:t>.</a:t>
          </a:r>
        </a:p>
      </dgm:t>
    </dgm:pt>
    <dgm:pt modelId="{B223EB61-D69E-42BB-9619-0A97C5D0591C}" type="parTrans" cxnId="{9D2DDCB8-E388-4C5A-AAD1-6505179CDE9C}">
      <dgm:prSet/>
      <dgm:spPr/>
      <dgm:t>
        <a:bodyPr/>
        <a:lstStyle/>
        <a:p>
          <a:endParaRPr lang="fr-FR"/>
        </a:p>
      </dgm:t>
    </dgm:pt>
    <dgm:pt modelId="{1CC90070-6C78-4EB6-A08B-A59E496B7E17}" type="sibTrans" cxnId="{9D2DDCB8-E388-4C5A-AAD1-6505179CDE9C}">
      <dgm:prSet/>
      <dgm:spPr/>
      <dgm:t>
        <a:bodyPr/>
        <a:lstStyle/>
        <a:p>
          <a:endParaRPr lang="fr-FR"/>
        </a:p>
      </dgm:t>
    </dgm:pt>
    <dgm:pt modelId="{8779AB51-DB3A-4215-B1C7-221EA3352278}">
      <dgm:prSet/>
      <dgm:spPr>
        <a:xfrm>
          <a:off x="0" y="1162893"/>
          <a:ext cx="1720215" cy="1057175"/>
        </a:xfrm>
        <a:gradFill rotWithShape="0">
          <a:gsLst>
            <a:gs pos="0">
              <a:srgbClr val="000000">
                <a:hueOff val="0"/>
                <a:satOff val="0"/>
                <a:lumOff val="0"/>
                <a:alphaOff val="0"/>
                <a:shade val="51000"/>
                <a:satMod val="130000"/>
              </a:srgbClr>
            </a:gs>
            <a:gs pos="80000">
              <a:srgbClr val="000000">
                <a:hueOff val="0"/>
                <a:satOff val="0"/>
                <a:lumOff val="0"/>
                <a:alphaOff val="0"/>
                <a:shade val="93000"/>
                <a:satMod val="130000"/>
              </a:srgbClr>
            </a:gs>
            <a:gs pos="100000">
              <a:srgbClr val="00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fr-FR" dirty="0">
              <a:solidFill>
                <a:srgbClr val="FFFFFF"/>
              </a:solidFill>
              <a:latin typeface="Helvetica 55 Roman"/>
              <a:ea typeface="+mn-ea"/>
              <a:cs typeface="+mn-cs"/>
            </a:rPr>
            <a:t>Comme il manque de précision dans le pointage des éléments </a:t>
          </a:r>
        </a:p>
      </dgm:t>
    </dgm:pt>
    <dgm:pt modelId="{352FBFB1-1FFF-4485-9E56-05B9C624BC45}" type="parTrans" cxnId="{07E6B26A-B6BF-419A-93C8-4692FB458BDE}">
      <dgm:prSet/>
      <dgm:spPr/>
      <dgm:t>
        <a:bodyPr/>
        <a:lstStyle/>
        <a:p>
          <a:endParaRPr lang="fr-FR"/>
        </a:p>
      </dgm:t>
    </dgm:pt>
    <dgm:pt modelId="{DC1FB01F-4A93-4239-BFA8-D48417351297}" type="sibTrans" cxnId="{07E6B26A-B6BF-419A-93C8-4692FB458BDE}">
      <dgm:prSet/>
      <dgm:spPr/>
      <dgm:t>
        <a:bodyPr/>
        <a:lstStyle/>
        <a:p>
          <a:endParaRPr lang="fr-FR"/>
        </a:p>
      </dgm:t>
    </dgm:pt>
    <dgm:pt modelId="{9707AF17-4B6A-4A8C-9D9B-CE38A1B375CA}">
      <dgm:prSet/>
      <dgm:spPr>
        <a:xfrm>
          <a:off x="1720215" y="1325460"/>
          <a:ext cx="2580322" cy="732041"/>
        </a:xfrm>
        <a:solidFill>
          <a:srgbClr val="FFD7CB">
            <a:alpha val="90000"/>
          </a:srgbClr>
        </a:solidFill>
        <a:ln w="9525" cap="flat" cmpd="sng" algn="ctr">
          <a:solidFill>
            <a:srgbClr val="000000">
              <a:alpha val="90000"/>
              <a:tint val="40000"/>
              <a:hueOff val="0"/>
              <a:satOff val="0"/>
              <a:lumOff val="0"/>
              <a:alphaOff val="0"/>
            </a:srgbClr>
          </a:solidFill>
          <a:prstDash val="solid"/>
        </a:ln>
        <a:effectLst/>
      </dgm:spPr>
      <dgm:t>
        <a:bodyPr/>
        <a:lstStyle/>
        <a:p>
          <a:pPr>
            <a:buNone/>
          </a:pPr>
          <a:r>
            <a:rPr lang="fr-FR" b="0" dirty="0">
              <a:solidFill>
                <a:srgbClr val="000000">
                  <a:hueOff val="0"/>
                  <a:satOff val="0"/>
                  <a:lumOff val="0"/>
                  <a:alphaOff val="0"/>
                </a:srgbClr>
              </a:solidFill>
              <a:latin typeface="Helvetica 55 Roman"/>
              <a:ea typeface="+mn-ea"/>
              <a:cs typeface="+mn-cs"/>
            </a:rPr>
            <a:t>alors les </a:t>
          </a:r>
          <a:r>
            <a:rPr lang="fr-FR" b="1" dirty="0">
              <a:solidFill>
                <a:srgbClr val="000000">
                  <a:hueOff val="0"/>
                  <a:satOff val="0"/>
                  <a:lumOff val="0"/>
                  <a:alphaOff val="0"/>
                </a:srgbClr>
              </a:solidFill>
              <a:latin typeface="Helvetica 55 Roman"/>
              <a:ea typeface="+mn-ea"/>
              <a:cs typeface="+mn-cs"/>
            </a:rPr>
            <a:t>zones de clic </a:t>
          </a:r>
          <a:r>
            <a:rPr lang="fr-FR" b="0" dirty="0">
              <a:solidFill>
                <a:srgbClr val="000000">
                  <a:hueOff val="0"/>
                  <a:satOff val="0"/>
                  <a:lumOff val="0"/>
                  <a:alphaOff val="0"/>
                </a:srgbClr>
              </a:solidFill>
              <a:latin typeface="Helvetica 55 Roman"/>
              <a:ea typeface="+mn-ea"/>
              <a:cs typeface="+mn-cs"/>
            </a:rPr>
            <a:t>doivent être de </a:t>
          </a:r>
          <a:r>
            <a:rPr lang="fr-FR" b="1" dirty="0">
              <a:solidFill>
                <a:srgbClr val="000000">
                  <a:hueOff val="0"/>
                  <a:satOff val="0"/>
                  <a:lumOff val="0"/>
                  <a:alphaOff val="0"/>
                </a:srgbClr>
              </a:solidFill>
              <a:latin typeface="Helvetica 55 Roman"/>
              <a:ea typeface="+mn-ea"/>
              <a:cs typeface="+mn-cs"/>
            </a:rPr>
            <a:t>taille suffisante </a:t>
          </a:r>
          <a:r>
            <a:rPr lang="fr-FR" b="0" dirty="0">
              <a:solidFill>
                <a:srgbClr val="000000">
                  <a:hueOff val="0"/>
                  <a:satOff val="0"/>
                  <a:lumOff val="0"/>
                  <a:alphaOff val="0"/>
                </a:srgbClr>
              </a:solidFill>
              <a:latin typeface="Helvetica 55 Roman"/>
              <a:ea typeface="+mn-ea"/>
              <a:cs typeface="+mn-cs"/>
            </a:rPr>
            <a:t>(++ sur mobile)</a:t>
          </a:r>
        </a:p>
      </dgm:t>
    </dgm:pt>
    <dgm:pt modelId="{9A69536E-702F-4CB6-B64A-324163425DAC}" type="parTrans" cxnId="{88B28CB8-220C-4D3A-83A4-4273300BD676}">
      <dgm:prSet/>
      <dgm:spPr/>
      <dgm:t>
        <a:bodyPr/>
        <a:lstStyle/>
        <a:p>
          <a:endParaRPr lang="fr-FR"/>
        </a:p>
      </dgm:t>
    </dgm:pt>
    <dgm:pt modelId="{86B38B0C-D2FA-4212-B50B-7223894D98AB}" type="sibTrans" cxnId="{88B28CB8-220C-4D3A-83A4-4273300BD676}">
      <dgm:prSet/>
      <dgm:spPr/>
      <dgm:t>
        <a:bodyPr/>
        <a:lstStyle/>
        <a:p>
          <a:endParaRPr lang="fr-FR"/>
        </a:p>
      </dgm:t>
    </dgm:pt>
    <dgm:pt modelId="{4692B2F4-BF4F-4979-AC85-19CADE635ACF}">
      <dgm:prSet/>
      <dgm:spPr>
        <a:xfrm>
          <a:off x="0" y="2325787"/>
          <a:ext cx="1720215" cy="1057175"/>
        </a:xfrm>
        <a:gradFill rotWithShape="0">
          <a:gsLst>
            <a:gs pos="0">
              <a:srgbClr val="000000">
                <a:hueOff val="0"/>
                <a:satOff val="0"/>
                <a:lumOff val="0"/>
                <a:alphaOff val="0"/>
                <a:shade val="51000"/>
                <a:satMod val="130000"/>
              </a:srgbClr>
            </a:gs>
            <a:gs pos="80000">
              <a:srgbClr val="000000">
                <a:hueOff val="0"/>
                <a:satOff val="0"/>
                <a:lumOff val="0"/>
                <a:alphaOff val="0"/>
                <a:shade val="93000"/>
                <a:satMod val="130000"/>
              </a:srgbClr>
            </a:gs>
            <a:gs pos="100000">
              <a:srgbClr val="00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fr-FR" dirty="0">
              <a:solidFill>
                <a:srgbClr val="FFFFFF"/>
              </a:solidFill>
              <a:latin typeface="Helvetica 55 Roman"/>
              <a:ea typeface="+mn-ea"/>
              <a:cs typeface="+mn-cs"/>
            </a:rPr>
            <a:t>Comme il met souvent plus de temps pour accomplir une action </a:t>
          </a:r>
        </a:p>
      </dgm:t>
    </dgm:pt>
    <dgm:pt modelId="{5A545AEE-8020-4B81-80CA-9E08B25284E9}" type="parTrans" cxnId="{4152D64E-DEA2-4805-93B1-65B11E12E7A1}">
      <dgm:prSet/>
      <dgm:spPr/>
      <dgm:t>
        <a:bodyPr/>
        <a:lstStyle/>
        <a:p>
          <a:endParaRPr lang="fr-FR"/>
        </a:p>
      </dgm:t>
    </dgm:pt>
    <dgm:pt modelId="{1AF2D85F-4E52-42C4-A947-118FD6E305B3}" type="sibTrans" cxnId="{4152D64E-DEA2-4805-93B1-65B11E12E7A1}">
      <dgm:prSet/>
      <dgm:spPr/>
      <dgm:t>
        <a:bodyPr/>
        <a:lstStyle/>
        <a:p>
          <a:endParaRPr lang="fr-FR"/>
        </a:p>
      </dgm:t>
    </dgm:pt>
    <dgm:pt modelId="{97C0B840-D786-47B5-800E-5D0AB8179D44}">
      <dgm:prSet/>
      <dgm:spPr>
        <a:xfrm>
          <a:off x="1720215" y="2489548"/>
          <a:ext cx="2580322" cy="729652"/>
        </a:xfrm>
        <a:solidFill>
          <a:srgbClr val="FFD7CB">
            <a:alpha val="90000"/>
          </a:srgbClr>
        </a:solidFill>
        <a:ln w="9525" cap="flat" cmpd="sng" algn="ctr">
          <a:solidFill>
            <a:srgbClr val="000000">
              <a:alpha val="90000"/>
              <a:tint val="40000"/>
              <a:hueOff val="0"/>
              <a:satOff val="0"/>
              <a:lumOff val="0"/>
              <a:alphaOff val="0"/>
            </a:srgbClr>
          </a:solidFill>
          <a:prstDash val="solid"/>
        </a:ln>
        <a:effectLst/>
      </dgm:spPr>
      <dgm:t>
        <a:bodyPr/>
        <a:lstStyle/>
        <a:p>
          <a:pPr>
            <a:buNone/>
          </a:pPr>
          <a:r>
            <a:rPr lang="fr-FR" b="0" dirty="0">
              <a:solidFill>
                <a:srgbClr val="000000">
                  <a:hueOff val="0"/>
                  <a:satOff val="0"/>
                  <a:lumOff val="0"/>
                  <a:alphaOff val="0"/>
                </a:srgbClr>
              </a:solidFill>
              <a:latin typeface="Helvetica 55 Roman"/>
              <a:ea typeface="+mn-ea"/>
              <a:cs typeface="+mn-cs"/>
            </a:rPr>
            <a:t>alors les </a:t>
          </a:r>
          <a:r>
            <a:rPr lang="fr-FR" b="1" dirty="0">
              <a:solidFill>
                <a:srgbClr val="000000">
                  <a:hueOff val="0"/>
                  <a:satOff val="0"/>
                  <a:lumOff val="0"/>
                  <a:alphaOff val="0"/>
                </a:srgbClr>
              </a:solidFill>
              <a:latin typeface="Helvetica 55 Roman"/>
              <a:ea typeface="+mn-ea"/>
              <a:cs typeface="+mn-cs"/>
            </a:rPr>
            <a:t>délais d’interaction </a:t>
          </a:r>
          <a:r>
            <a:rPr lang="fr-FR" b="0" dirty="0">
              <a:solidFill>
                <a:srgbClr val="000000">
                  <a:hueOff val="0"/>
                  <a:satOff val="0"/>
                  <a:lumOff val="0"/>
                  <a:alphaOff val="0"/>
                </a:srgbClr>
              </a:solidFill>
              <a:latin typeface="Helvetica 55 Roman"/>
              <a:ea typeface="+mn-ea"/>
              <a:cs typeface="+mn-cs"/>
            </a:rPr>
            <a:t>doivent être </a:t>
          </a:r>
          <a:r>
            <a:rPr lang="fr-FR" b="1" dirty="0">
              <a:solidFill>
                <a:srgbClr val="000000">
                  <a:hueOff val="0"/>
                  <a:satOff val="0"/>
                  <a:lumOff val="0"/>
                  <a:alphaOff val="0"/>
                </a:srgbClr>
              </a:solidFill>
              <a:latin typeface="Helvetica 55 Roman"/>
              <a:ea typeface="+mn-ea"/>
              <a:cs typeface="+mn-cs"/>
            </a:rPr>
            <a:t>ajustés</a:t>
          </a:r>
          <a:r>
            <a:rPr lang="fr-FR" b="0" dirty="0">
              <a:solidFill>
                <a:srgbClr val="000000">
                  <a:hueOff val="0"/>
                  <a:satOff val="0"/>
                  <a:lumOff val="0"/>
                  <a:alphaOff val="0"/>
                </a:srgbClr>
              </a:solidFill>
              <a:latin typeface="Helvetica 55 Roman"/>
              <a:ea typeface="+mn-ea"/>
              <a:cs typeface="+mn-cs"/>
            </a:rPr>
            <a:t> </a:t>
          </a:r>
        </a:p>
      </dgm:t>
    </dgm:pt>
    <dgm:pt modelId="{5A31E493-39E8-4341-8A99-8A81596079B4}" type="parTrans" cxnId="{6413F7ED-02E6-4982-9AF4-E798A7D33CCF}">
      <dgm:prSet/>
      <dgm:spPr/>
      <dgm:t>
        <a:bodyPr/>
        <a:lstStyle/>
        <a:p>
          <a:endParaRPr lang="fr-FR"/>
        </a:p>
      </dgm:t>
    </dgm:pt>
    <dgm:pt modelId="{D4844838-94B1-4A50-892B-1DFEA5B85F82}" type="sibTrans" cxnId="{6413F7ED-02E6-4982-9AF4-E798A7D33CCF}">
      <dgm:prSet/>
      <dgm:spPr/>
      <dgm:t>
        <a:bodyPr/>
        <a:lstStyle/>
        <a:p>
          <a:endParaRPr lang="fr-FR"/>
        </a:p>
      </dgm:t>
    </dgm:pt>
    <dgm:pt modelId="{6F762055-B0C6-4057-89ED-66ABE6622450}" type="pres">
      <dgm:prSet presAssocID="{53C7495C-8487-49C6-A947-8ACF0E93FC4D}" presName="Name0" presStyleCnt="0">
        <dgm:presLayoutVars>
          <dgm:dir/>
          <dgm:animLvl val="lvl"/>
          <dgm:resizeHandles val="exact"/>
        </dgm:presLayoutVars>
      </dgm:prSet>
      <dgm:spPr/>
    </dgm:pt>
    <dgm:pt modelId="{7AA0F318-C375-4691-8D5B-DE36B0C1836F}" type="pres">
      <dgm:prSet presAssocID="{4692B2F4-BF4F-4979-AC85-19CADE635ACF}" presName="boxAndChildren" presStyleCnt="0"/>
      <dgm:spPr/>
    </dgm:pt>
    <dgm:pt modelId="{64860A04-4146-49CF-9048-A4FD56A23A99}" type="pres">
      <dgm:prSet presAssocID="{4692B2F4-BF4F-4979-AC85-19CADE635ACF}" presName="parentTextBox" presStyleLbl="node1" presStyleIdx="0" presStyleCnt="3"/>
      <dgm:spPr/>
    </dgm:pt>
    <dgm:pt modelId="{C506C3C6-ABCC-458A-9329-A8587DCBFB52}" type="pres">
      <dgm:prSet presAssocID="{4692B2F4-BF4F-4979-AC85-19CADE635ACF}" presName="entireBox" presStyleLbl="node1" presStyleIdx="0" presStyleCnt="3"/>
      <dgm:spPr/>
    </dgm:pt>
    <dgm:pt modelId="{FD7C2A93-A657-455C-800D-1030BCCB0BB0}" type="pres">
      <dgm:prSet presAssocID="{4692B2F4-BF4F-4979-AC85-19CADE635ACF}" presName="descendantBox" presStyleCnt="0"/>
      <dgm:spPr/>
    </dgm:pt>
    <dgm:pt modelId="{65D6BC7E-1658-4D34-806C-0327C93FDA60}" type="pres">
      <dgm:prSet presAssocID="{97C0B840-D786-47B5-800E-5D0AB8179D44}" presName="childTextBox" presStyleLbl="fgAccFollowNode1" presStyleIdx="0" presStyleCnt="3">
        <dgm:presLayoutVars>
          <dgm:bulletEnabled val="1"/>
        </dgm:presLayoutVars>
      </dgm:prSet>
      <dgm:spPr>
        <a:prstGeom prst="chevron">
          <a:avLst/>
        </a:prstGeom>
      </dgm:spPr>
    </dgm:pt>
    <dgm:pt modelId="{BA1A312E-85BE-4776-958B-2F1F661D0A70}" type="pres">
      <dgm:prSet presAssocID="{DC1FB01F-4A93-4239-BFA8-D48417351297}" presName="sp" presStyleCnt="0"/>
      <dgm:spPr/>
    </dgm:pt>
    <dgm:pt modelId="{33143602-C8E3-441A-A301-B70B61FCC97A}" type="pres">
      <dgm:prSet presAssocID="{8779AB51-DB3A-4215-B1C7-221EA3352278}" presName="arrowAndChildren" presStyleCnt="0"/>
      <dgm:spPr/>
    </dgm:pt>
    <dgm:pt modelId="{98C99C9A-21D0-41F6-A0AF-91CE86172CF4}" type="pres">
      <dgm:prSet presAssocID="{8779AB51-DB3A-4215-B1C7-221EA3352278}" presName="parentTextArrow" presStyleLbl="node1" presStyleIdx="0" presStyleCnt="3"/>
      <dgm:spPr/>
    </dgm:pt>
    <dgm:pt modelId="{31C88A8F-8421-43C2-82F9-B7910A0DC37F}" type="pres">
      <dgm:prSet presAssocID="{8779AB51-DB3A-4215-B1C7-221EA3352278}" presName="arrow" presStyleLbl="node1" presStyleIdx="1" presStyleCnt="3"/>
      <dgm:spPr/>
    </dgm:pt>
    <dgm:pt modelId="{45B11ADB-549E-4459-8C6F-81BB599FD358}" type="pres">
      <dgm:prSet presAssocID="{8779AB51-DB3A-4215-B1C7-221EA3352278}" presName="descendantArrow" presStyleCnt="0"/>
      <dgm:spPr/>
    </dgm:pt>
    <dgm:pt modelId="{C42C41AA-24FC-45DF-AA33-D147CD9F8CB6}" type="pres">
      <dgm:prSet presAssocID="{9707AF17-4B6A-4A8C-9D9B-CE38A1B375CA}" presName="childTextArrow" presStyleLbl="fgAccFollowNode1" presStyleIdx="1" presStyleCnt="3">
        <dgm:presLayoutVars>
          <dgm:bulletEnabled val="1"/>
        </dgm:presLayoutVars>
      </dgm:prSet>
      <dgm:spPr>
        <a:prstGeom prst="chevron">
          <a:avLst/>
        </a:prstGeom>
      </dgm:spPr>
    </dgm:pt>
    <dgm:pt modelId="{ABFC3683-CA6C-4579-8297-9B2E85A2C78B}" type="pres">
      <dgm:prSet presAssocID="{3FEE491F-262C-44CC-90D6-841E35CFDFAB}" presName="sp" presStyleCnt="0"/>
      <dgm:spPr/>
    </dgm:pt>
    <dgm:pt modelId="{9C98F1A0-18BB-4CAE-B581-C91B3D93EFD6}" type="pres">
      <dgm:prSet presAssocID="{87F99F22-FD31-4921-A3C7-A1DC4B278509}" presName="arrowAndChildren" presStyleCnt="0"/>
      <dgm:spPr/>
    </dgm:pt>
    <dgm:pt modelId="{E0259613-A413-44EF-A3ED-E47B5C841DC0}" type="pres">
      <dgm:prSet presAssocID="{87F99F22-FD31-4921-A3C7-A1DC4B278509}" presName="parentTextArrow" presStyleLbl="node1" presStyleIdx="1" presStyleCnt="3"/>
      <dgm:spPr/>
    </dgm:pt>
    <dgm:pt modelId="{0C37A959-1B59-4AD7-B3C4-B85CE4ADC5E8}" type="pres">
      <dgm:prSet presAssocID="{87F99F22-FD31-4921-A3C7-A1DC4B278509}" presName="arrow" presStyleLbl="node1" presStyleIdx="2" presStyleCnt="3" custLinFactNeighborX="920" custLinFactNeighborY="-123"/>
      <dgm:spPr/>
    </dgm:pt>
    <dgm:pt modelId="{04D58AA4-51E6-4293-B684-B7A85EA0572D}" type="pres">
      <dgm:prSet presAssocID="{87F99F22-FD31-4921-A3C7-A1DC4B278509}" presName="descendantArrow" presStyleCnt="0"/>
      <dgm:spPr/>
    </dgm:pt>
    <dgm:pt modelId="{CEDF1D60-5576-4D4D-A578-D9E33A046C6B}" type="pres">
      <dgm:prSet presAssocID="{90771FC5-FF32-41A5-A4E8-B002C0EC742D}" presName="childTextArrow" presStyleLbl="fgAccFollowNode1" presStyleIdx="2" presStyleCnt="3">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6A1FEC22-F4B5-4531-9165-08B73EFEE99B}" type="presOf" srcId="{53C7495C-8487-49C6-A947-8ACF0E93FC4D}" destId="{6F762055-B0C6-4057-89ED-66ABE6622450}" srcOrd="0" destOrd="0" presId="urn:microsoft.com/office/officeart/2005/8/layout/process4"/>
    <dgm:cxn modelId="{ECE8C85B-AAB9-4F8D-B085-8B0AF2CF6604}" type="presOf" srcId="{9707AF17-4B6A-4A8C-9D9B-CE38A1B375CA}" destId="{C42C41AA-24FC-45DF-AA33-D147CD9F8CB6}" srcOrd="0" destOrd="0" presId="urn:microsoft.com/office/officeart/2005/8/layout/process4"/>
    <dgm:cxn modelId="{07E6B26A-B6BF-419A-93C8-4692FB458BDE}" srcId="{53C7495C-8487-49C6-A947-8ACF0E93FC4D}" destId="{8779AB51-DB3A-4215-B1C7-221EA3352278}" srcOrd="1" destOrd="0" parTransId="{352FBFB1-1FFF-4485-9E56-05B9C624BC45}" sibTransId="{DC1FB01F-4A93-4239-BFA8-D48417351297}"/>
    <dgm:cxn modelId="{4152D64E-DEA2-4805-93B1-65B11E12E7A1}" srcId="{53C7495C-8487-49C6-A947-8ACF0E93FC4D}" destId="{4692B2F4-BF4F-4979-AC85-19CADE635ACF}" srcOrd="2" destOrd="0" parTransId="{5A545AEE-8020-4B81-80CA-9E08B25284E9}" sibTransId="{1AF2D85F-4E52-42C4-A947-118FD6E305B3}"/>
    <dgm:cxn modelId="{74D05272-B316-4045-9366-1CA5E599AA0B}" type="presOf" srcId="{8779AB51-DB3A-4215-B1C7-221EA3352278}" destId="{98C99C9A-21D0-41F6-A0AF-91CE86172CF4}" srcOrd="0" destOrd="0" presId="urn:microsoft.com/office/officeart/2005/8/layout/process4"/>
    <dgm:cxn modelId="{7012DC73-2F94-48BF-9110-6A552253B734}" type="presOf" srcId="{87F99F22-FD31-4921-A3C7-A1DC4B278509}" destId="{0C37A959-1B59-4AD7-B3C4-B85CE4ADC5E8}" srcOrd="1" destOrd="0" presId="urn:microsoft.com/office/officeart/2005/8/layout/process4"/>
    <dgm:cxn modelId="{DDD4EF89-D131-4112-9A1F-7901213BF2C2}" type="presOf" srcId="{8779AB51-DB3A-4215-B1C7-221EA3352278}" destId="{31C88A8F-8421-43C2-82F9-B7910A0DC37F}" srcOrd="1" destOrd="0" presId="urn:microsoft.com/office/officeart/2005/8/layout/process4"/>
    <dgm:cxn modelId="{E111F291-185B-43F9-B750-D6E1E7A92399}" type="presOf" srcId="{90771FC5-FF32-41A5-A4E8-B002C0EC742D}" destId="{CEDF1D60-5576-4D4D-A578-D9E33A046C6B}" srcOrd="0" destOrd="0" presId="urn:microsoft.com/office/officeart/2005/8/layout/process4"/>
    <dgm:cxn modelId="{AD2214B7-7FA6-4D6C-8B46-B1455C4D71E5}" type="presOf" srcId="{4692B2F4-BF4F-4979-AC85-19CADE635ACF}" destId="{C506C3C6-ABCC-458A-9329-A8587DCBFB52}" srcOrd="1" destOrd="0" presId="urn:microsoft.com/office/officeart/2005/8/layout/process4"/>
    <dgm:cxn modelId="{88B28CB8-220C-4D3A-83A4-4273300BD676}" srcId="{8779AB51-DB3A-4215-B1C7-221EA3352278}" destId="{9707AF17-4B6A-4A8C-9D9B-CE38A1B375CA}" srcOrd="0" destOrd="0" parTransId="{9A69536E-702F-4CB6-B64A-324163425DAC}" sibTransId="{86B38B0C-D2FA-4212-B50B-7223894D98AB}"/>
    <dgm:cxn modelId="{9D2DDCB8-E388-4C5A-AAD1-6505179CDE9C}" srcId="{87F99F22-FD31-4921-A3C7-A1DC4B278509}" destId="{90771FC5-FF32-41A5-A4E8-B002C0EC742D}" srcOrd="0" destOrd="0" parTransId="{B223EB61-D69E-42BB-9619-0A97C5D0591C}" sibTransId="{1CC90070-6C78-4EB6-A08B-A59E496B7E17}"/>
    <dgm:cxn modelId="{209005CF-3421-43DE-8AE6-33EEB82D5136}" type="presOf" srcId="{87F99F22-FD31-4921-A3C7-A1DC4B278509}" destId="{E0259613-A413-44EF-A3ED-E47B5C841DC0}" srcOrd="0" destOrd="0" presId="urn:microsoft.com/office/officeart/2005/8/layout/process4"/>
    <dgm:cxn modelId="{A7AD0DD4-C3B2-4839-B70D-BA5B718D2614}" type="presOf" srcId="{97C0B840-D786-47B5-800E-5D0AB8179D44}" destId="{65D6BC7E-1658-4D34-806C-0327C93FDA60}" srcOrd="0" destOrd="0" presId="urn:microsoft.com/office/officeart/2005/8/layout/process4"/>
    <dgm:cxn modelId="{6413F7ED-02E6-4982-9AF4-E798A7D33CCF}" srcId="{4692B2F4-BF4F-4979-AC85-19CADE635ACF}" destId="{97C0B840-D786-47B5-800E-5D0AB8179D44}" srcOrd="0" destOrd="0" parTransId="{5A31E493-39E8-4341-8A99-8A81596079B4}" sibTransId="{D4844838-94B1-4A50-892B-1DFEA5B85F82}"/>
    <dgm:cxn modelId="{5D0A88F1-F219-428F-A28D-530BCB4EEE45}" type="presOf" srcId="{4692B2F4-BF4F-4979-AC85-19CADE635ACF}" destId="{64860A04-4146-49CF-9048-A4FD56A23A99}" srcOrd="0" destOrd="0" presId="urn:microsoft.com/office/officeart/2005/8/layout/process4"/>
    <dgm:cxn modelId="{A8352B93-9A51-4E3D-80E1-48E59C8ED301}" type="presParOf" srcId="{6F762055-B0C6-4057-89ED-66ABE6622450}" destId="{7AA0F318-C375-4691-8D5B-DE36B0C1836F}" srcOrd="0" destOrd="0" presId="urn:microsoft.com/office/officeart/2005/8/layout/process4"/>
    <dgm:cxn modelId="{53B4DC62-5221-4BFD-B672-48295E58B12F}" type="presParOf" srcId="{7AA0F318-C375-4691-8D5B-DE36B0C1836F}" destId="{64860A04-4146-49CF-9048-A4FD56A23A99}" srcOrd="0" destOrd="0" presId="urn:microsoft.com/office/officeart/2005/8/layout/process4"/>
    <dgm:cxn modelId="{702B6A9F-5264-4972-8218-64A50DBBDA77}" type="presParOf" srcId="{7AA0F318-C375-4691-8D5B-DE36B0C1836F}" destId="{C506C3C6-ABCC-458A-9329-A8587DCBFB52}" srcOrd="1" destOrd="0" presId="urn:microsoft.com/office/officeart/2005/8/layout/process4"/>
    <dgm:cxn modelId="{282DE43E-5A0C-4D94-89AF-3202A15B9FDC}" type="presParOf" srcId="{7AA0F318-C375-4691-8D5B-DE36B0C1836F}" destId="{FD7C2A93-A657-455C-800D-1030BCCB0BB0}" srcOrd="2" destOrd="0" presId="urn:microsoft.com/office/officeart/2005/8/layout/process4"/>
    <dgm:cxn modelId="{03A71110-47CA-472E-B825-5FA0DD1F4BAD}" type="presParOf" srcId="{FD7C2A93-A657-455C-800D-1030BCCB0BB0}" destId="{65D6BC7E-1658-4D34-806C-0327C93FDA60}" srcOrd="0" destOrd="0" presId="urn:microsoft.com/office/officeart/2005/8/layout/process4"/>
    <dgm:cxn modelId="{32668A1C-D310-4BD9-AC07-977CF215A855}" type="presParOf" srcId="{6F762055-B0C6-4057-89ED-66ABE6622450}" destId="{BA1A312E-85BE-4776-958B-2F1F661D0A70}" srcOrd="1" destOrd="0" presId="urn:microsoft.com/office/officeart/2005/8/layout/process4"/>
    <dgm:cxn modelId="{AC599EFB-3736-4840-8938-99CAD0A6A9F6}" type="presParOf" srcId="{6F762055-B0C6-4057-89ED-66ABE6622450}" destId="{33143602-C8E3-441A-A301-B70B61FCC97A}" srcOrd="2" destOrd="0" presId="urn:microsoft.com/office/officeart/2005/8/layout/process4"/>
    <dgm:cxn modelId="{F4D9119A-A662-411C-8CFA-192539AAB22D}" type="presParOf" srcId="{33143602-C8E3-441A-A301-B70B61FCC97A}" destId="{98C99C9A-21D0-41F6-A0AF-91CE86172CF4}" srcOrd="0" destOrd="0" presId="urn:microsoft.com/office/officeart/2005/8/layout/process4"/>
    <dgm:cxn modelId="{5BAB55FD-53A7-41A0-9129-DA429935275A}" type="presParOf" srcId="{33143602-C8E3-441A-A301-B70B61FCC97A}" destId="{31C88A8F-8421-43C2-82F9-B7910A0DC37F}" srcOrd="1" destOrd="0" presId="urn:microsoft.com/office/officeart/2005/8/layout/process4"/>
    <dgm:cxn modelId="{F9BD0E41-2F76-49CD-8644-1FCA186E57A0}" type="presParOf" srcId="{33143602-C8E3-441A-A301-B70B61FCC97A}" destId="{45B11ADB-549E-4459-8C6F-81BB599FD358}" srcOrd="2" destOrd="0" presId="urn:microsoft.com/office/officeart/2005/8/layout/process4"/>
    <dgm:cxn modelId="{F5EC063C-697E-4A0D-A1E3-006754FFAFF8}" type="presParOf" srcId="{45B11ADB-549E-4459-8C6F-81BB599FD358}" destId="{C42C41AA-24FC-45DF-AA33-D147CD9F8CB6}" srcOrd="0" destOrd="0" presId="urn:microsoft.com/office/officeart/2005/8/layout/process4"/>
    <dgm:cxn modelId="{AEFD7DDC-1501-43CF-9E87-11C046E43397}" type="presParOf" srcId="{6F762055-B0C6-4057-89ED-66ABE6622450}" destId="{ABFC3683-CA6C-4579-8297-9B2E85A2C78B}" srcOrd="3" destOrd="0" presId="urn:microsoft.com/office/officeart/2005/8/layout/process4"/>
    <dgm:cxn modelId="{C2171DA7-D94C-40D7-8590-C565A2CECDD8}" type="presParOf" srcId="{6F762055-B0C6-4057-89ED-66ABE6622450}" destId="{9C98F1A0-18BB-4CAE-B581-C91B3D93EFD6}" srcOrd="4" destOrd="0" presId="urn:microsoft.com/office/officeart/2005/8/layout/process4"/>
    <dgm:cxn modelId="{A939BA7F-482E-4BA8-A8F8-78FB6670D67A}" type="presParOf" srcId="{9C98F1A0-18BB-4CAE-B581-C91B3D93EFD6}" destId="{E0259613-A413-44EF-A3ED-E47B5C841DC0}" srcOrd="0" destOrd="0" presId="urn:microsoft.com/office/officeart/2005/8/layout/process4"/>
    <dgm:cxn modelId="{722F4E99-FC3D-4721-A112-CF0ED046EAC4}" type="presParOf" srcId="{9C98F1A0-18BB-4CAE-B581-C91B3D93EFD6}" destId="{0C37A959-1B59-4AD7-B3C4-B85CE4ADC5E8}" srcOrd="1" destOrd="0" presId="urn:microsoft.com/office/officeart/2005/8/layout/process4"/>
    <dgm:cxn modelId="{F271E38F-9773-4B8C-A696-5BBB1EC6BB36}" type="presParOf" srcId="{9C98F1A0-18BB-4CAE-B581-C91B3D93EFD6}" destId="{04D58AA4-51E6-4293-B684-B7A85EA0572D}" srcOrd="2" destOrd="0" presId="urn:microsoft.com/office/officeart/2005/8/layout/process4"/>
    <dgm:cxn modelId="{8661A66B-245A-4ECA-853A-D06564D739AB}" type="presParOf" srcId="{04D58AA4-51E6-4293-B684-B7A85EA0572D}" destId="{CEDF1D60-5576-4D4D-A578-D9E33A046C6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lumMod val="95000"/>
            <a:lumOff val="5000"/>
          </a:schemeClr>
        </a:solidFill>
      </dgm:spPr>
      <dgm:t>
        <a:bodyPr/>
        <a:lstStyle/>
        <a:p>
          <a:r>
            <a:rPr lang="fr-FR" sz="1800" dirty="0">
              <a:latin typeface="+mn-lt"/>
            </a:rPr>
            <a:t>Comme il peut mal comprendre, même s’il a des appareils auditifs </a:t>
          </a:r>
        </a:p>
      </dgm:t>
    </dgm:pt>
    <dgm:pt modelId="{0C29DCCE-411C-4CA3-8795-F8DFC1BD040B}" type="parTrans" cxnId="{CCE52808-85BC-40C9-B200-11B8EF2F8BD7}">
      <dgm:prSet/>
      <dgm:spPr/>
      <dgm:t>
        <a:bodyPr/>
        <a:lstStyle/>
        <a:p>
          <a:endParaRPr lang="fr-FR" sz="3200"/>
        </a:p>
      </dgm:t>
    </dgm:pt>
    <dgm:pt modelId="{3FEE491F-262C-44CC-90D6-841E35CFDFAB}" type="sibTrans" cxnId="{CCE52808-85BC-40C9-B200-11B8EF2F8BD7}">
      <dgm:prSet/>
      <dgm:spPr/>
      <dgm:t>
        <a:bodyPr/>
        <a:lstStyle/>
        <a:p>
          <a:endParaRPr lang="fr-FR" sz="3200"/>
        </a:p>
      </dgm:t>
    </dgm:pt>
    <dgm:pt modelId="{E217D244-2044-466F-991C-EAF0E764D066}">
      <dgm:prSet/>
      <dgm:spPr/>
      <dgm:t>
        <a:bodyPr/>
        <a:lstStyle/>
        <a:p>
          <a:pPr>
            <a:buNone/>
          </a:pPr>
          <a:r>
            <a:rPr lang="fr-FR" dirty="0">
              <a:latin typeface="+mn-lt"/>
            </a:rPr>
            <a:t>… alors il est important de porter attention à la qualité  des flux audio et aux réglages des matériels des interlocuteurs</a:t>
          </a:r>
        </a:p>
      </dgm:t>
    </dgm:pt>
    <dgm:pt modelId="{6F752E76-219F-4216-89F4-36E8418F9D1E}" type="parTrans" cxnId="{9C0CD945-8DE0-48F4-97E2-722EE38D0C56}">
      <dgm:prSet/>
      <dgm:spPr/>
      <dgm:t>
        <a:bodyPr/>
        <a:lstStyle/>
        <a:p>
          <a:endParaRPr lang="fr-FR"/>
        </a:p>
      </dgm:t>
    </dgm:pt>
    <dgm:pt modelId="{367167F2-E20C-4A1F-8BF0-87CED5268EFD}" type="sibTrans" cxnId="{9C0CD945-8DE0-48F4-97E2-722EE38D0C56}">
      <dgm:prSet/>
      <dgm:spPr/>
      <dgm:t>
        <a:bodyPr/>
        <a:lstStyle/>
        <a:p>
          <a:endParaRPr lang="fr-FR"/>
        </a:p>
      </dgm:t>
    </dgm:pt>
    <dgm:pt modelId="{44F501DB-36B1-4D36-BCC8-B096671E10B5}">
      <dgm:prSet/>
      <dgm:spPr/>
      <dgm:t>
        <a:bodyPr/>
        <a:lstStyle/>
        <a:p>
          <a:pPr>
            <a:buNone/>
          </a:pPr>
          <a:r>
            <a:rPr lang="fr-FR" b="0" dirty="0">
              <a:latin typeface="+mn-lt"/>
            </a:rPr>
            <a:t>… si des podcasts alors ils doivent être retranscrits et les vidéos doivent être sous-titrées</a:t>
          </a:r>
          <a:endParaRPr lang="fr-FR" dirty="0">
            <a:latin typeface="+mn-lt"/>
          </a:endParaRPr>
        </a:p>
      </dgm:t>
    </dgm:pt>
    <dgm:pt modelId="{3830CA78-03C8-4C4C-AF6D-01C223E8414F}" type="parTrans" cxnId="{BE9DAC1E-363E-486E-9F5E-5C1A38B3BE10}">
      <dgm:prSet/>
      <dgm:spPr/>
      <dgm:t>
        <a:bodyPr/>
        <a:lstStyle/>
        <a:p>
          <a:endParaRPr lang="fr-FR"/>
        </a:p>
      </dgm:t>
    </dgm:pt>
    <dgm:pt modelId="{5E743F5D-D405-4C6F-A9E0-55BD07844D4C}" type="sibTrans" cxnId="{BE9DAC1E-363E-486E-9F5E-5C1A38B3BE10}">
      <dgm:prSet/>
      <dgm:spPr/>
      <dgm:t>
        <a:bodyPr/>
        <a:lstStyle/>
        <a:p>
          <a:endParaRPr lang="fr-FR"/>
        </a:p>
      </dgm:t>
    </dgm:pt>
    <dgm:pt modelId="{47CD92E9-4A88-4D58-8320-523F8CA20618}">
      <dgm:prSet/>
      <dgm:spPr/>
      <dgm:t>
        <a:bodyPr/>
        <a:lstStyle/>
        <a:p>
          <a:pPr>
            <a:buNone/>
          </a:pPr>
          <a:r>
            <a:rPr lang="fr-FR" dirty="0">
              <a:latin typeface="+mn-lt"/>
            </a:rPr>
            <a:t>… i</a:t>
          </a:r>
          <a:r>
            <a:rPr lang="fr-FR" b="0" dirty="0">
              <a:latin typeface="+mn-lt"/>
            </a:rPr>
            <a:t>l peut avoir besoin d’une transcription proche du document présenté à l’écran</a:t>
          </a:r>
          <a:endParaRPr lang="fr-FR" dirty="0">
            <a:latin typeface="+mn-lt"/>
          </a:endParaRPr>
        </a:p>
      </dgm:t>
    </dgm:pt>
    <dgm:pt modelId="{45C595DF-ADAB-44A7-A8C3-FCF11131C5E8}" type="parTrans" cxnId="{63F1FA47-21C0-488D-AC76-E95595842E32}">
      <dgm:prSet/>
      <dgm:spPr/>
      <dgm:t>
        <a:bodyPr/>
        <a:lstStyle/>
        <a:p>
          <a:endParaRPr lang="fr-FR"/>
        </a:p>
      </dgm:t>
    </dgm:pt>
    <dgm:pt modelId="{CC70E3AC-4AB2-431F-BA1F-39C69D0408D6}" type="sibTrans" cxnId="{63F1FA47-21C0-488D-AC76-E95595842E32}">
      <dgm:prSet/>
      <dgm:spPr/>
      <dgm:t>
        <a:bodyPr/>
        <a:lstStyle/>
        <a:p>
          <a:endParaRPr lang="fr-FR"/>
        </a:p>
      </dgm:t>
    </dgm:pt>
    <dgm:pt modelId="{2EF82E72-8B5E-4927-97FE-E08452C5F655}">
      <dgm:prSet/>
      <dgm:spPr>
        <a:solidFill>
          <a:schemeClr val="tx1"/>
        </a:solidFill>
      </dgm:spPr>
      <dgm:t>
        <a:bodyPr/>
        <a:lstStyle/>
        <a:p>
          <a:pPr>
            <a:buNone/>
          </a:pPr>
          <a:endParaRPr lang="fr-FR" dirty="0">
            <a:latin typeface="+mn-lt"/>
          </a:endParaRPr>
        </a:p>
      </dgm:t>
    </dgm:pt>
    <dgm:pt modelId="{FB16D073-1742-467F-B1F0-7B1D8F8FC906}" type="parTrans" cxnId="{BFFD5AE6-22E2-431A-9B78-83878E5BC576}">
      <dgm:prSet/>
      <dgm:spPr/>
      <dgm:t>
        <a:bodyPr/>
        <a:lstStyle/>
        <a:p>
          <a:endParaRPr lang="fr-FR"/>
        </a:p>
      </dgm:t>
    </dgm:pt>
    <dgm:pt modelId="{C851A4C6-C0B7-43BD-A201-73E1E608D069}" type="sibTrans" cxnId="{BFFD5AE6-22E2-431A-9B78-83878E5BC576}">
      <dgm:prSet/>
      <dgm:spPr/>
      <dgm:t>
        <a:bodyPr/>
        <a:lstStyle/>
        <a:p>
          <a:endParaRPr lang="fr-FR"/>
        </a:p>
      </dgm:t>
    </dgm:pt>
    <dgm:pt modelId="{E2558C4B-55AC-4AC4-ACCE-0967F408B0A0}">
      <dgm:prSet/>
      <dgm:spPr>
        <a:solidFill>
          <a:schemeClr val="tx1"/>
        </a:solidFill>
      </dgm:spPr>
      <dgm:t>
        <a:bodyPr/>
        <a:lstStyle/>
        <a:p>
          <a:pPr>
            <a:buNone/>
          </a:pPr>
          <a:endParaRPr lang="fr-FR" dirty="0">
            <a:latin typeface="+mn-lt"/>
          </a:endParaRPr>
        </a:p>
      </dgm:t>
    </dgm:pt>
    <dgm:pt modelId="{72811865-A484-4F37-82E2-590FB533329F}" type="parTrans" cxnId="{3B375170-1F5C-4B25-8417-BDBF36E6EF9B}">
      <dgm:prSet/>
      <dgm:spPr/>
      <dgm:t>
        <a:bodyPr/>
        <a:lstStyle/>
        <a:p>
          <a:endParaRPr lang="fr-FR"/>
        </a:p>
      </dgm:t>
    </dgm:pt>
    <dgm:pt modelId="{9C733170-FAC5-4702-9637-AF3F6F92C951}" type="sibTrans" cxnId="{3B375170-1F5C-4B25-8417-BDBF36E6EF9B}">
      <dgm:prSet/>
      <dgm:spPr/>
      <dgm:t>
        <a:bodyPr/>
        <a:lstStyle/>
        <a:p>
          <a:endParaRPr lang="fr-FR"/>
        </a:p>
      </dgm:t>
    </dgm:pt>
    <dgm:pt modelId="{6F762055-B0C6-4057-89ED-66ABE6622450}" type="pres">
      <dgm:prSet presAssocID="{53C7495C-8487-49C6-A947-8ACF0E93FC4D}" presName="Name0" presStyleCnt="0">
        <dgm:presLayoutVars>
          <dgm:dir/>
          <dgm:animLvl val="lvl"/>
          <dgm:resizeHandles val="exact"/>
        </dgm:presLayoutVars>
      </dgm:prSet>
      <dgm:spPr/>
    </dgm:pt>
    <dgm:pt modelId="{A9F5D994-DBCF-4348-B563-2BFEA8079A89}" type="pres">
      <dgm:prSet presAssocID="{E2558C4B-55AC-4AC4-ACCE-0967F408B0A0}" presName="boxAndChildren" presStyleCnt="0"/>
      <dgm:spPr/>
    </dgm:pt>
    <dgm:pt modelId="{F9B52D55-EF0D-41E1-B057-E9BDB2BC9C94}" type="pres">
      <dgm:prSet presAssocID="{E2558C4B-55AC-4AC4-ACCE-0967F408B0A0}" presName="parentTextBox" presStyleLbl="node1" presStyleIdx="0" presStyleCnt="3"/>
      <dgm:spPr/>
    </dgm:pt>
    <dgm:pt modelId="{2111ABA0-986D-4F35-855F-0D8E224982B0}" type="pres">
      <dgm:prSet presAssocID="{E2558C4B-55AC-4AC4-ACCE-0967F408B0A0}" presName="entireBox" presStyleLbl="node1" presStyleIdx="0" presStyleCnt="3" custLinFactNeighborX="-1632" custLinFactNeighborY="-80573"/>
      <dgm:spPr/>
    </dgm:pt>
    <dgm:pt modelId="{B6E4ED26-21E5-4C89-AF7D-1E448B266CCC}" type="pres">
      <dgm:prSet presAssocID="{E2558C4B-55AC-4AC4-ACCE-0967F408B0A0}" presName="descendantBox" presStyleCnt="0"/>
      <dgm:spPr/>
    </dgm:pt>
    <dgm:pt modelId="{5F443F52-A564-418F-86C8-26A5AEB81CA9}" type="pres">
      <dgm:prSet presAssocID="{47CD92E9-4A88-4D58-8320-523F8CA20618}" presName="childTextBox" presStyleLbl="fgAccFollowNode1" presStyleIdx="0" presStyleCnt="3" custLinFactY="-100000" custLinFactNeighborX="-1348" custLinFactNeighborY="-109627">
        <dgm:presLayoutVars>
          <dgm:bulletEnabled val="1"/>
        </dgm:presLayoutVars>
      </dgm:prSet>
      <dgm:spPr>
        <a:prstGeom prst="chevron">
          <a:avLst/>
        </a:prstGeom>
      </dgm:spPr>
    </dgm:pt>
    <dgm:pt modelId="{1261B882-5FF3-49B2-95EA-52358F2983A1}" type="pres">
      <dgm:prSet presAssocID="{C851A4C6-C0B7-43BD-A201-73E1E608D069}" presName="sp" presStyleCnt="0"/>
      <dgm:spPr/>
    </dgm:pt>
    <dgm:pt modelId="{1DFEDD23-50E6-469B-AF43-8BDE1137CECB}" type="pres">
      <dgm:prSet presAssocID="{2EF82E72-8B5E-4927-97FE-E08452C5F655}" presName="arrowAndChildren" presStyleCnt="0"/>
      <dgm:spPr/>
    </dgm:pt>
    <dgm:pt modelId="{5DC4BDDF-52DC-4994-AF64-A1013AD6D469}" type="pres">
      <dgm:prSet presAssocID="{2EF82E72-8B5E-4927-97FE-E08452C5F655}" presName="parentTextArrow" presStyleLbl="node1" presStyleIdx="0" presStyleCnt="3"/>
      <dgm:spPr/>
    </dgm:pt>
    <dgm:pt modelId="{A7EE82C1-E78C-4ABC-8298-4026F0741D61}" type="pres">
      <dgm:prSet presAssocID="{2EF82E72-8B5E-4927-97FE-E08452C5F655}" presName="arrow" presStyleLbl="node1" presStyleIdx="1" presStyleCnt="3" custLinFactNeighborX="-392" custLinFactNeighborY="-62816"/>
      <dgm:spPr/>
    </dgm:pt>
    <dgm:pt modelId="{1784CB55-9B4D-4493-B825-C28FA76966D2}" type="pres">
      <dgm:prSet presAssocID="{2EF82E72-8B5E-4927-97FE-E08452C5F655}" presName="descendantArrow" presStyleCnt="0"/>
      <dgm:spPr/>
    </dgm:pt>
    <dgm:pt modelId="{E060D4AF-8E5F-4C28-86B3-AEB8B9487C81}" type="pres">
      <dgm:prSet presAssocID="{44F501DB-36B1-4D36-BCC8-B096671E10B5}" presName="childTextArrow" presStyleLbl="fgAccFollowNode1" presStyleIdx="1" presStyleCnt="3" custLinFactY="-2895" custLinFactNeighborX="1323" custLinFactNeighborY="-100000">
        <dgm:presLayoutVars>
          <dgm:bulletEnabled val="1"/>
        </dgm:presLayoutVars>
      </dgm:prSet>
      <dgm:spPr>
        <a:prstGeom prst="chevron">
          <a:avLst/>
        </a:prstGeom>
      </dgm:spPr>
    </dgm:pt>
    <dgm:pt modelId="{90908626-86A5-4A04-AF7C-DBF308FEB6A2}" type="pres">
      <dgm:prSet presAssocID="{3FEE491F-262C-44CC-90D6-841E35CFDFAB}" presName="sp" presStyleCnt="0"/>
      <dgm:spPr/>
    </dgm:pt>
    <dgm:pt modelId="{C3ED99E7-E9C6-47AC-AACA-73E22860F4E2}" type="pres">
      <dgm:prSet presAssocID="{87F99F22-FD31-4921-A3C7-A1DC4B278509}" presName="arrowAndChildren" presStyleCnt="0"/>
      <dgm:spPr/>
    </dgm:pt>
    <dgm:pt modelId="{5C3D8D3A-D680-467A-96DE-527C51CE1055}" type="pres">
      <dgm:prSet presAssocID="{87F99F22-FD31-4921-A3C7-A1DC4B278509}" presName="parentTextArrow" presStyleLbl="node1" presStyleIdx="1" presStyleCnt="3"/>
      <dgm:spPr/>
    </dgm:pt>
    <dgm:pt modelId="{EEF075AA-F0EA-4FD0-8661-108CAE5B4D19}" type="pres">
      <dgm:prSet presAssocID="{87F99F22-FD31-4921-A3C7-A1DC4B278509}" presName="arrow" presStyleLbl="node1" presStyleIdx="2" presStyleCnt="3"/>
      <dgm:spPr/>
    </dgm:pt>
    <dgm:pt modelId="{E7ED2BEC-27E1-45BA-B454-AAAAA357AFF5}" type="pres">
      <dgm:prSet presAssocID="{87F99F22-FD31-4921-A3C7-A1DC4B278509}" presName="descendantArrow" presStyleCnt="0"/>
      <dgm:spPr/>
    </dgm:pt>
    <dgm:pt modelId="{92CC2F1F-630A-4730-B1E1-FFAB04380025}" type="pres">
      <dgm:prSet presAssocID="{E217D244-2044-466F-991C-EAF0E764D066}" presName="childTextArrow" presStyleLbl="fgAccFollowNode1" presStyleIdx="2" presStyleCnt="3">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BE9DAC1E-363E-486E-9F5E-5C1A38B3BE10}" srcId="{2EF82E72-8B5E-4927-97FE-E08452C5F655}" destId="{44F501DB-36B1-4D36-BCC8-B096671E10B5}" srcOrd="0" destOrd="0" parTransId="{3830CA78-03C8-4C4C-AF6D-01C223E8414F}" sibTransId="{5E743F5D-D405-4C6F-A9E0-55BD07844D4C}"/>
    <dgm:cxn modelId="{6A1FEC22-F4B5-4531-9165-08B73EFEE99B}" type="presOf" srcId="{53C7495C-8487-49C6-A947-8ACF0E93FC4D}" destId="{6F762055-B0C6-4057-89ED-66ABE6622450}" srcOrd="0" destOrd="0" presId="urn:microsoft.com/office/officeart/2005/8/layout/process4"/>
    <dgm:cxn modelId="{D6BCC629-BE47-4269-9224-D9388A60841B}" type="presOf" srcId="{E2558C4B-55AC-4AC4-ACCE-0967F408B0A0}" destId="{2111ABA0-986D-4F35-855F-0D8E224982B0}" srcOrd="1" destOrd="0" presId="urn:microsoft.com/office/officeart/2005/8/layout/process4"/>
    <dgm:cxn modelId="{A997F644-0524-472B-85AC-A6D11BC01394}" type="presOf" srcId="{2EF82E72-8B5E-4927-97FE-E08452C5F655}" destId="{5DC4BDDF-52DC-4994-AF64-A1013AD6D469}" srcOrd="0" destOrd="0" presId="urn:microsoft.com/office/officeart/2005/8/layout/process4"/>
    <dgm:cxn modelId="{9C0CD945-8DE0-48F4-97E2-722EE38D0C56}" srcId="{87F99F22-FD31-4921-A3C7-A1DC4B278509}" destId="{E217D244-2044-466F-991C-EAF0E764D066}" srcOrd="0" destOrd="0" parTransId="{6F752E76-219F-4216-89F4-36E8418F9D1E}" sibTransId="{367167F2-E20C-4A1F-8BF0-87CED5268EFD}"/>
    <dgm:cxn modelId="{63F1FA47-21C0-488D-AC76-E95595842E32}" srcId="{E2558C4B-55AC-4AC4-ACCE-0967F408B0A0}" destId="{47CD92E9-4A88-4D58-8320-523F8CA20618}" srcOrd="0" destOrd="0" parTransId="{45C595DF-ADAB-44A7-A8C3-FCF11131C5E8}" sibTransId="{CC70E3AC-4AB2-431F-BA1F-39C69D0408D6}"/>
    <dgm:cxn modelId="{9F8AE648-0810-49B2-A58D-D8B387459128}" type="presOf" srcId="{44F501DB-36B1-4D36-BCC8-B096671E10B5}" destId="{E060D4AF-8E5F-4C28-86B3-AEB8B9487C81}" srcOrd="0" destOrd="0" presId="urn:microsoft.com/office/officeart/2005/8/layout/process4"/>
    <dgm:cxn modelId="{3B375170-1F5C-4B25-8417-BDBF36E6EF9B}" srcId="{53C7495C-8487-49C6-A947-8ACF0E93FC4D}" destId="{E2558C4B-55AC-4AC4-ACCE-0967F408B0A0}" srcOrd="2" destOrd="0" parTransId="{72811865-A484-4F37-82E2-590FB533329F}" sibTransId="{9C733170-FAC5-4702-9637-AF3F6F92C951}"/>
    <dgm:cxn modelId="{A2267D53-5215-4EF0-9589-540E76D26934}" type="presOf" srcId="{47CD92E9-4A88-4D58-8320-523F8CA20618}" destId="{5F443F52-A564-418F-86C8-26A5AEB81CA9}" srcOrd="0" destOrd="0" presId="urn:microsoft.com/office/officeart/2005/8/layout/process4"/>
    <dgm:cxn modelId="{4A1F797F-2116-40B2-90BA-B169DD36DB5C}" type="presOf" srcId="{87F99F22-FD31-4921-A3C7-A1DC4B278509}" destId="{EEF075AA-F0EA-4FD0-8661-108CAE5B4D19}" srcOrd="1" destOrd="0" presId="urn:microsoft.com/office/officeart/2005/8/layout/process4"/>
    <dgm:cxn modelId="{F58FD1D9-FB77-49CC-B2C6-B37DB6D52E34}" type="presOf" srcId="{87F99F22-FD31-4921-A3C7-A1DC4B278509}" destId="{5C3D8D3A-D680-467A-96DE-527C51CE1055}" srcOrd="0" destOrd="0" presId="urn:microsoft.com/office/officeart/2005/8/layout/process4"/>
    <dgm:cxn modelId="{BFFD5AE6-22E2-431A-9B78-83878E5BC576}" srcId="{53C7495C-8487-49C6-A947-8ACF0E93FC4D}" destId="{2EF82E72-8B5E-4927-97FE-E08452C5F655}" srcOrd="1" destOrd="0" parTransId="{FB16D073-1742-467F-B1F0-7B1D8F8FC906}" sibTransId="{C851A4C6-C0B7-43BD-A201-73E1E608D069}"/>
    <dgm:cxn modelId="{E26CB5EF-58DB-4478-9230-D4F674C6BFB5}" type="presOf" srcId="{E2558C4B-55AC-4AC4-ACCE-0967F408B0A0}" destId="{F9B52D55-EF0D-41E1-B057-E9BDB2BC9C94}" srcOrd="0" destOrd="0" presId="urn:microsoft.com/office/officeart/2005/8/layout/process4"/>
    <dgm:cxn modelId="{4C6400F0-AD84-475B-B7F7-4A64CB9A1893}" type="presOf" srcId="{E217D244-2044-466F-991C-EAF0E764D066}" destId="{92CC2F1F-630A-4730-B1E1-FFAB04380025}" srcOrd="0" destOrd="0" presId="urn:microsoft.com/office/officeart/2005/8/layout/process4"/>
    <dgm:cxn modelId="{CA8A82FE-486A-427E-91E5-E9F78754D51B}" type="presOf" srcId="{2EF82E72-8B5E-4927-97FE-E08452C5F655}" destId="{A7EE82C1-E78C-4ABC-8298-4026F0741D61}" srcOrd="1" destOrd="0" presId="urn:microsoft.com/office/officeart/2005/8/layout/process4"/>
    <dgm:cxn modelId="{833E8D5D-46C6-45D0-B42F-04DBE4230C58}" type="presParOf" srcId="{6F762055-B0C6-4057-89ED-66ABE6622450}" destId="{A9F5D994-DBCF-4348-B563-2BFEA8079A89}" srcOrd="0" destOrd="0" presId="urn:microsoft.com/office/officeart/2005/8/layout/process4"/>
    <dgm:cxn modelId="{3A3AD03E-8B11-452F-AD21-0F1897421EFE}" type="presParOf" srcId="{A9F5D994-DBCF-4348-B563-2BFEA8079A89}" destId="{F9B52D55-EF0D-41E1-B057-E9BDB2BC9C94}" srcOrd="0" destOrd="0" presId="urn:microsoft.com/office/officeart/2005/8/layout/process4"/>
    <dgm:cxn modelId="{9B3F580A-6474-4FB3-85D1-2880E56C09AA}" type="presParOf" srcId="{A9F5D994-DBCF-4348-B563-2BFEA8079A89}" destId="{2111ABA0-986D-4F35-855F-0D8E224982B0}" srcOrd="1" destOrd="0" presId="urn:microsoft.com/office/officeart/2005/8/layout/process4"/>
    <dgm:cxn modelId="{132F16FF-BDE9-4F83-8DF8-A4103F338168}" type="presParOf" srcId="{A9F5D994-DBCF-4348-B563-2BFEA8079A89}" destId="{B6E4ED26-21E5-4C89-AF7D-1E448B266CCC}" srcOrd="2" destOrd="0" presId="urn:microsoft.com/office/officeart/2005/8/layout/process4"/>
    <dgm:cxn modelId="{B413F869-BB9D-41F1-82CF-3611E87C1814}" type="presParOf" srcId="{B6E4ED26-21E5-4C89-AF7D-1E448B266CCC}" destId="{5F443F52-A564-418F-86C8-26A5AEB81CA9}" srcOrd="0" destOrd="0" presId="urn:microsoft.com/office/officeart/2005/8/layout/process4"/>
    <dgm:cxn modelId="{53C863ED-9244-4166-B678-3490B066E15B}" type="presParOf" srcId="{6F762055-B0C6-4057-89ED-66ABE6622450}" destId="{1261B882-5FF3-49B2-95EA-52358F2983A1}" srcOrd="1" destOrd="0" presId="urn:microsoft.com/office/officeart/2005/8/layout/process4"/>
    <dgm:cxn modelId="{81C97FEF-0D61-4008-96A0-FC0472A85114}" type="presParOf" srcId="{6F762055-B0C6-4057-89ED-66ABE6622450}" destId="{1DFEDD23-50E6-469B-AF43-8BDE1137CECB}" srcOrd="2" destOrd="0" presId="urn:microsoft.com/office/officeart/2005/8/layout/process4"/>
    <dgm:cxn modelId="{1634AA26-3EA3-4C8F-B928-09D6C684C447}" type="presParOf" srcId="{1DFEDD23-50E6-469B-AF43-8BDE1137CECB}" destId="{5DC4BDDF-52DC-4994-AF64-A1013AD6D469}" srcOrd="0" destOrd="0" presId="urn:microsoft.com/office/officeart/2005/8/layout/process4"/>
    <dgm:cxn modelId="{5B75A485-6BCC-4093-959C-675D0A5B6529}" type="presParOf" srcId="{1DFEDD23-50E6-469B-AF43-8BDE1137CECB}" destId="{A7EE82C1-E78C-4ABC-8298-4026F0741D61}" srcOrd="1" destOrd="0" presId="urn:microsoft.com/office/officeart/2005/8/layout/process4"/>
    <dgm:cxn modelId="{A7AAF972-DC1E-4B3D-9625-7FF4B0DE6F65}" type="presParOf" srcId="{1DFEDD23-50E6-469B-AF43-8BDE1137CECB}" destId="{1784CB55-9B4D-4493-B825-C28FA76966D2}" srcOrd="2" destOrd="0" presId="urn:microsoft.com/office/officeart/2005/8/layout/process4"/>
    <dgm:cxn modelId="{C353FFCD-A548-4A9F-B436-57B1B139CC5C}" type="presParOf" srcId="{1784CB55-9B4D-4493-B825-C28FA76966D2}" destId="{E060D4AF-8E5F-4C28-86B3-AEB8B9487C81}" srcOrd="0" destOrd="0" presId="urn:microsoft.com/office/officeart/2005/8/layout/process4"/>
    <dgm:cxn modelId="{02E388A3-F4E5-4074-97B5-8F62518DCA77}" type="presParOf" srcId="{6F762055-B0C6-4057-89ED-66ABE6622450}" destId="{90908626-86A5-4A04-AF7C-DBF308FEB6A2}" srcOrd="3" destOrd="0" presId="urn:microsoft.com/office/officeart/2005/8/layout/process4"/>
    <dgm:cxn modelId="{E3032CDE-F3B1-4895-8CB7-3A6862DFAF05}" type="presParOf" srcId="{6F762055-B0C6-4057-89ED-66ABE6622450}" destId="{C3ED99E7-E9C6-47AC-AACA-73E22860F4E2}" srcOrd="4" destOrd="0" presId="urn:microsoft.com/office/officeart/2005/8/layout/process4"/>
    <dgm:cxn modelId="{70BA6FEC-C7E5-40BE-8974-9D5E72E8E318}" type="presParOf" srcId="{C3ED99E7-E9C6-47AC-AACA-73E22860F4E2}" destId="{5C3D8D3A-D680-467A-96DE-527C51CE1055}" srcOrd="0" destOrd="0" presId="urn:microsoft.com/office/officeart/2005/8/layout/process4"/>
    <dgm:cxn modelId="{705CA5C2-E58D-4ACE-8BA1-FFC9C634D51D}" type="presParOf" srcId="{C3ED99E7-E9C6-47AC-AACA-73E22860F4E2}" destId="{EEF075AA-F0EA-4FD0-8661-108CAE5B4D19}" srcOrd="1" destOrd="0" presId="urn:microsoft.com/office/officeart/2005/8/layout/process4"/>
    <dgm:cxn modelId="{360FECEE-1A60-4705-9DA3-4AFA80D63213}" type="presParOf" srcId="{C3ED99E7-E9C6-47AC-AACA-73E22860F4E2}" destId="{E7ED2BEC-27E1-45BA-B454-AAAAA357AFF5}" srcOrd="2" destOrd="0" presId="urn:microsoft.com/office/officeart/2005/8/layout/process4"/>
    <dgm:cxn modelId="{0CB79387-5254-4FB6-8164-E59D67A7D5B4}" type="presParOf" srcId="{E7ED2BEC-27E1-45BA-B454-AAAAA357AFF5}" destId="{92CC2F1F-630A-4730-B1E1-FFAB0438002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78843C-D921-4973-9559-35BFBFA8707A}" type="doc">
      <dgm:prSet loTypeId="urn:microsoft.com/office/officeart/2005/8/layout/funnel1" loCatId="process" qsTypeId="urn:microsoft.com/office/officeart/2005/8/quickstyle/simple1" qsCatId="simple" csTypeId="urn:microsoft.com/office/officeart/2005/8/colors/accent1_2" csCatId="accent1" phldr="1"/>
      <dgm:spPr/>
    </dgm:pt>
    <dgm:pt modelId="{F937A950-60A1-4986-872D-181406216849}">
      <dgm:prSet phldrT="[Texte]"/>
      <dgm:spPr/>
      <dgm:t>
        <a:bodyPr/>
        <a:lstStyle/>
        <a:p>
          <a:pPr>
            <a:buClr>
              <a:srgbClr val="FF6600"/>
            </a:buClr>
            <a:buSzPct val="125000"/>
          </a:pPr>
          <a:r>
            <a:rPr lang="fr-FR" dirty="0">
              <a:solidFill>
                <a:schemeClr val="tx1"/>
              </a:solidFill>
              <a:latin typeface="Helvetica 55 Roman" panose="020B0604020202020204" pitchFamily="34" charset="0"/>
            </a:rPr>
            <a:t>+ quelques syllabes lues sur les lèvres</a:t>
          </a:r>
          <a:endParaRPr lang="fr-FR" dirty="0">
            <a:solidFill>
              <a:schemeClr val="tx1"/>
            </a:solidFill>
          </a:endParaRPr>
        </a:p>
      </dgm:t>
    </dgm:pt>
    <dgm:pt modelId="{F7485694-7F58-47B8-9015-7D71DD7304E4}" type="parTrans" cxnId="{BD30CE69-D084-4C4E-8EB0-30184A3F4EE1}">
      <dgm:prSet/>
      <dgm:spPr/>
      <dgm:t>
        <a:bodyPr/>
        <a:lstStyle/>
        <a:p>
          <a:endParaRPr lang="fr-FR"/>
        </a:p>
      </dgm:t>
    </dgm:pt>
    <dgm:pt modelId="{EB1F7261-8252-4775-A5C2-D497857F5737}" type="sibTrans" cxnId="{BD30CE69-D084-4C4E-8EB0-30184A3F4EE1}">
      <dgm:prSet/>
      <dgm:spPr/>
      <dgm:t>
        <a:bodyPr/>
        <a:lstStyle/>
        <a:p>
          <a:endParaRPr lang="fr-FR"/>
        </a:p>
      </dgm:t>
    </dgm:pt>
    <dgm:pt modelId="{6C633E85-500B-43DC-89D8-3FE220A0C431}">
      <dgm:prSet phldrT="[Texte]"/>
      <dgm:spPr/>
      <dgm:t>
        <a:bodyPr/>
        <a:lstStyle/>
        <a:p>
          <a:pPr>
            <a:buClr>
              <a:srgbClr val="FF6600"/>
            </a:buClr>
            <a:buSzPct val="125000"/>
          </a:pPr>
          <a:r>
            <a:rPr lang="fr-FR" dirty="0">
              <a:solidFill>
                <a:schemeClr val="tx1"/>
              </a:solidFill>
              <a:latin typeface="Helvetica 55 Roman" panose="020B0604020202020204" pitchFamily="34" charset="0"/>
            </a:rPr>
            <a:t>+ imagination des mots contenant ces syllabes</a:t>
          </a:r>
          <a:endParaRPr lang="fr-FR" dirty="0">
            <a:solidFill>
              <a:schemeClr val="tx1"/>
            </a:solidFill>
          </a:endParaRPr>
        </a:p>
      </dgm:t>
    </dgm:pt>
    <dgm:pt modelId="{F9EF6CE9-0D78-47E5-B563-98A0ECC35E93}" type="parTrans" cxnId="{43F4D8AF-F984-4A7D-B154-EA69CA1FCB68}">
      <dgm:prSet/>
      <dgm:spPr/>
      <dgm:t>
        <a:bodyPr/>
        <a:lstStyle/>
        <a:p>
          <a:endParaRPr lang="fr-FR"/>
        </a:p>
      </dgm:t>
    </dgm:pt>
    <dgm:pt modelId="{9F4A00F3-3505-4F1F-87EC-9CC121C27C6B}" type="sibTrans" cxnId="{43F4D8AF-F984-4A7D-B154-EA69CA1FCB68}">
      <dgm:prSet/>
      <dgm:spPr/>
      <dgm:t>
        <a:bodyPr/>
        <a:lstStyle/>
        <a:p>
          <a:endParaRPr lang="fr-FR"/>
        </a:p>
      </dgm:t>
    </dgm:pt>
    <dgm:pt modelId="{404B2C77-3801-4A1F-A927-51A42A4F5BA2}">
      <dgm:prSet phldrT="[Texte]"/>
      <dgm:spPr/>
      <dgm:t>
        <a:bodyPr/>
        <a:lstStyle/>
        <a:p>
          <a:pPr>
            <a:buClr>
              <a:srgbClr val="FF6600"/>
            </a:buClr>
            <a:buSzPct val="125000"/>
          </a:pPr>
          <a:r>
            <a:rPr lang="fr-FR" dirty="0">
              <a:solidFill>
                <a:schemeClr val="tx1"/>
              </a:solidFill>
              <a:latin typeface="Helvetica 55 Roman" panose="020B0604020202020204" pitchFamily="34" charset="0"/>
            </a:rPr>
            <a:t>+ connaissance contexte</a:t>
          </a:r>
          <a:endParaRPr lang="fr-FR" dirty="0">
            <a:solidFill>
              <a:schemeClr val="tx1"/>
            </a:solidFill>
          </a:endParaRPr>
        </a:p>
      </dgm:t>
    </dgm:pt>
    <dgm:pt modelId="{CFA16E83-6C9B-49D4-B194-C665C035B201}" type="parTrans" cxnId="{321C253F-1748-415A-9659-ACCBF8A7616D}">
      <dgm:prSet/>
      <dgm:spPr/>
      <dgm:t>
        <a:bodyPr/>
        <a:lstStyle/>
        <a:p>
          <a:endParaRPr lang="fr-FR"/>
        </a:p>
      </dgm:t>
    </dgm:pt>
    <dgm:pt modelId="{C8E5870B-2AB8-4835-83A1-E1817430BF2E}" type="sibTrans" cxnId="{321C253F-1748-415A-9659-ACCBF8A7616D}">
      <dgm:prSet/>
      <dgm:spPr/>
      <dgm:t>
        <a:bodyPr/>
        <a:lstStyle/>
        <a:p>
          <a:endParaRPr lang="fr-FR"/>
        </a:p>
      </dgm:t>
    </dgm:pt>
    <dgm:pt modelId="{C01AAA9A-50BB-4E15-A930-6D2287765279}">
      <dgm:prSet phldrT="[Texte]"/>
      <dgm:spPr/>
      <dgm:t>
        <a:bodyPr/>
        <a:lstStyle/>
        <a:p>
          <a:pPr>
            <a:buClr>
              <a:srgbClr val="FF6600"/>
            </a:buClr>
            <a:buSzPct val="125000"/>
          </a:pPr>
          <a:r>
            <a:rPr lang="fr-FR" dirty="0">
              <a:solidFill>
                <a:schemeClr val="bg1"/>
              </a:solidFill>
              <a:latin typeface="Helvetica 55 Roman" panose="020B0604020202020204" pitchFamily="34" charset="0"/>
            </a:rPr>
            <a:t>Reconstitution à la volée des éléments linguistiques non perçus en écartant les sosies labiaux.</a:t>
          </a:r>
          <a:endParaRPr lang="fr-FR" dirty="0"/>
        </a:p>
      </dgm:t>
    </dgm:pt>
    <dgm:pt modelId="{9B9CE7F9-16BE-45B6-87E6-6A1341A5EEB7}" type="parTrans" cxnId="{E6091373-BBD8-4D74-9558-34C30240FB35}">
      <dgm:prSet/>
      <dgm:spPr/>
      <dgm:t>
        <a:bodyPr/>
        <a:lstStyle/>
        <a:p>
          <a:endParaRPr lang="fr-FR"/>
        </a:p>
      </dgm:t>
    </dgm:pt>
    <dgm:pt modelId="{91F23D54-089E-4FF3-9CB5-8890C8660308}" type="sibTrans" cxnId="{E6091373-BBD8-4D74-9558-34C30240FB35}">
      <dgm:prSet/>
      <dgm:spPr/>
      <dgm:t>
        <a:bodyPr/>
        <a:lstStyle/>
        <a:p>
          <a:endParaRPr lang="fr-FR"/>
        </a:p>
      </dgm:t>
    </dgm:pt>
    <dgm:pt modelId="{1D2463E1-834F-44FB-AB09-FEDCE4AFB985}" type="pres">
      <dgm:prSet presAssocID="{F278843C-D921-4973-9559-35BFBFA8707A}" presName="Name0" presStyleCnt="0">
        <dgm:presLayoutVars>
          <dgm:chMax val="4"/>
          <dgm:resizeHandles val="exact"/>
        </dgm:presLayoutVars>
      </dgm:prSet>
      <dgm:spPr/>
    </dgm:pt>
    <dgm:pt modelId="{CE9DA522-2F26-40C7-9AC4-D78A2E43BD7F}" type="pres">
      <dgm:prSet presAssocID="{F278843C-D921-4973-9559-35BFBFA8707A}" presName="ellipse" presStyleLbl="trBgShp" presStyleIdx="0" presStyleCnt="1"/>
      <dgm:spPr/>
    </dgm:pt>
    <dgm:pt modelId="{BBA45F4E-4E43-4F9F-BF17-B9B1D72CD5B8}" type="pres">
      <dgm:prSet presAssocID="{F278843C-D921-4973-9559-35BFBFA8707A}" presName="arrow1" presStyleLbl="fgShp" presStyleIdx="0" presStyleCnt="1"/>
      <dgm:spPr/>
    </dgm:pt>
    <dgm:pt modelId="{95DE24A3-6876-4309-8F1A-7F58AB9A01BB}" type="pres">
      <dgm:prSet presAssocID="{F278843C-D921-4973-9559-35BFBFA8707A}" presName="rectangle" presStyleLbl="revTx" presStyleIdx="0" presStyleCnt="1">
        <dgm:presLayoutVars>
          <dgm:bulletEnabled val="1"/>
        </dgm:presLayoutVars>
      </dgm:prSet>
      <dgm:spPr/>
    </dgm:pt>
    <dgm:pt modelId="{9C9CCB1E-2720-4FF9-B121-5AAD04F5776C}" type="pres">
      <dgm:prSet presAssocID="{6C633E85-500B-43DC-89D8-3FE220A0C431}" presName="item1" presStyleLbl="node1" presStyleIdx="0" presStyleCnt="3">
        <dgm:presLayoutVars>
          <dgm:bulletEnabled val="1"/>
        </dgm:presLayoutVars>
      </dgm:prSet>
      <dgm:spPr/>
    </dgm:pt>
    <dgm:pt modelId="{CBDFA68B-A55D-4465-8C31-324AEB65D449}" type="pres">
      <dgm:prSet presAssocID="{404B2C77-3801-4A1F-A927-51A42A4F5BA2}" presName="item2" presStyleLbl="node1" presStyleIdx="1" presStyleCnt="3">
        <dgm:presLayoutVars>
          <dgm:bulletEnabled val="1"/>
        </dgm:presLayoutVars>
      </dgm:prSet>
      <dgm:spPr/>
    </dgm:pt>
    <dgm:pt modelId="{4C81FCB6-F208-424B-AD86-ED416D7AC4C6}" type="pres">
      <dgm:prSet presAssocID="{C01AAA9A-50BB-4E15-A930-6D2287765279}" presName="item3" presStyleLbl="node1" presStyleIdx="2" presStyleCnt="3">
        <dgm:presLayoutVars>
          <dgm:bulletEnabled val="1"/>
        </dgm:presLayoutVars>
      </dgm:prSet>
      <dgm:spPr/>
    </dgm:pt>
    <dgm:pt modelId="{A23304FE-3FBA-4BCD-881D-D4D2B2A10569}" type="pres">
      <dgm:prSet presAssocID="{F278843C-D921-4973-9559-35BFBFA8707A}" presName="funnel" presStyleLbl="trAlignAcc1" presStyleIdx="0" presStyleCnt="1"/>
      <dgm:spPr/>
    </dgm:pt>
  </dgm:ptLst>
  <dgm:cxnLst>
    <dgm:cxn modelId="{DA699414-2BBC-4326-9CA8-A54026C9358F}" type="presOf" srcId="{F937A950-60A1-4986-872D-181406216849}" destId="{4C81FCB6-F208-424B-AD86-ED416D7AC4C6}" srcOrd="0" destOrd="0" presId="urn:microsoft.com/office/officeart/2005/8/layout/funnel1"/>
    <dgm:cxn modelId="{9AA27A1C-E259-4D87-B928-BDD9AF33E67A}" type="presOf" srcId="{F278843C-D921-4973-9559-35BFBFA8707A}" destId="{1D2463E1-834F-44FB-AB09-FEDCE4AFB985}" srcOrd="0" destOrd="0" presId="urn:microsoft.com/office/officeart/2005/8/layout/funnel1"/>
    <dgm:cxn modelId="{DED22724-472C-477B-A0E9-8D38951F5C26}" type="presOf" srcId="{404B2C77-3801-4A1F-A927-51A42A4F5BA2}" destId="{9C9CCB1E-2720-4FF9-B121-5AAD04F5776C}" srcOrd="0" destOrd="0" presId="urn:microsoft.com/office/officeart/2005/8/layout/funnel1"/>
    <dgm:cxn modelId="{321C253F-1748-415A-9659-ACCBF8A7616D}" srcId="{F278843C-D921-4973-9559-35BFBFA8707A}" destId="{404B2C77-3801-4A1F-A927-51A42A4F5BA2}" srcOrd="2" destOrd="0" parTransId="{CFA16E83-6C9B-49D4-B194-C665C035B201}" sibTransId="{C8E5870B-2AB8-4835-83A1-E1817430BF2E}"/>
    <dgm:cxn modelId="{BD30CE69-D084-4C4E-8EB0-30184A3F4EE1}" srcId="{F278843C-D921-4973-9559-35BFBFA8707A}" destId="{F937A950-60A1-4986-872D-181406216849}" srcOrd="0" destOrd="0" parTransId="{F7485694-7F58-47B8-9015-7D71DD7304E4}" sibTransId="{EB1F7261-8252-4775-A5C2-D497857F5737}"/>
    <dgm:cxn modelId="{E6091373-BBD8-4D74-9558-34C30240FB35}" srcId="{F278843C-D921-4973-9559-35BFBFA8707A}" destId="{C01AAA9A-50BB-4E15-A930-6D2287765279}" srcOrd="3" destOrd="0" parTransId="{9B9CE7F9-16BE-45B6-87E6-6A1341A5EEB7}" sibTransId="{91F23D54-089E-4FF3-9CB5-8890C8660308}"/>
    <dgm:cxn modelId="{43F4D8AF-F984-4A7D-B154-EA69CA1FCB68}" srcId="{F278843C-D921-4973-9559-35BFBFA8707A}" destId="{6C633E85-500B-43DC-89D8-3FE220A0C431}" srcOrd="1" destOrd="0" parTransId="{F9EF6CE9-0D78-47E5-B563-98A0ECC35E93}" sibTransId="{9F4A00F3-3505-4F1F-87EC-9CC121C27C6B}"/>
    <dgm:cxn modelId="{5AF0C6CA-BCFC-438F-8F9F-108BE76E0702}" type="presOf" srcId="{6C633E85-500B-43DC-89D8-3FE220A0C431}" destId="{CBDFA68B-A55D-4465-8C31-324AEB65D449}" srcOrd="0" destOrd="0" presId="urn:microsoft.com/office/officeart/2005/8/layout/funnel1"/>
    <dgm:cxn modelId="{1F8DCEE0-46CA-4C4A-A6C4-13CFCA9E55F5}" type="presOf" srcId="{C01AAA9A-50BB-4E15-A930-6D2287765279}" destId="{95DE24A3-6876-4309-8F1A-7F58AB9A01BB}" srcOrd="0" destOrd="0" presId="urn:microsoft.com/office/officeart/2005/8/layout/funnel1"/>
    <dgm:cxn modelId="{AC1254BF-14F4-49B9-9492-4DA8FBF69E4D}" type="presParOf" srcId="{1D2463E1-834F-44FB-AB09-FEDCE4AFB985}" destId="{CE9DA522-2F26-40C7-9AC4-D78A2E43BD7F}" srcOrd="0" destOrd="0" presId="urn:microsoft.com/office/officeart/2005/8/layout/funnel1"/>
    <dgm:cxn modelId="{1D06469F-9BF1-4C85-9F76-104C4EAC4D7C}" type="presParOf" srcId="{1D2463E1-834F-44FB-AB09-FEDCE4AFB985}" destId="{BBA45F4E-4E43-4F9F-BF17-B9B1D72CD5B8}" srcOrd="1" destOrd="0" presId="urn:microsoft.com/office/officeart/2005/8/layout/funnel1"/>
    <dgm:cxn modelId="{11BD6189-8167-40BD-A2E8-7740817DB48A}" type="presParOf" srcId="{1D2463E1-834F-44FB-AB09-FEDCE4AFB985}" destId="{95DE24A3-6876-4309-8F1A-7F58AB9A01BB}" srcOrd="2" destOrd="0" presId="urn:microsoft.com/office/officeart/2005/8/layout/funnel1"/>
    <dgm:cxn modelId="{5C10C022-E6D3-4D26-8E3F-666E934EA302}" type="presParOf" srcId="{1D2463E1-834F-44FB-AB09-FEDCE4AFB985}" destId="{9C9CCB1E-2720-4FF9-B121-5AAD04F5776C}" srcOrd="3" destOrd="0" presId="urn:microsoft.com/office/officeart/2005/8/layout/funnel1"/>
    <dgm:cxn modelId="{CF4315D8-92E4-4E64-9CDE-034E6EB29825}" type="presParOf" srcId="{1D2463E1-834F-44FB-AB09-FEDCE4AFB985}" destId="{CBDFA68B-A55D-4465-8C31-324AEB65D449}" srcOrd="4" destOrd="0" presId="urn:microsoft.com/office/officeart/2005/8/layout/funnel1"/>
    <dgm:cxn modelId="{D7F2BFA8-D625-46B5-9AC1-9A77ED00A21A}" type="presParOf" srcId="{1D2463E1-834F-44FB-AB09-FEDCE4AFB985}" destId="{4C81FCB6-F208-424B-AD86-ED416D7AC4C6}" srcOrd="5" destOrd="0" presId="urn:microsoft.com/office/officeart/2005/8/layout/funnel1"/>
    <dgm:cxn modelId="{1CD1DAA8-6660-4168-9D2C-2955CC669155}" type="presParOf" srcId="{1D2463E1-834F-44FB-AB09-FEDCE4AFB985}" destId="{A23304FE-3FBA-4BCD-881D-D4D2B2A1056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lumMod val="95000"/>
            <a:lumOff val="5000"/>
          </a:schemeClr>
        </a:solidFill>
      </dgm:spPr>
      <dgm:t>
        <a:bodyPr/>
        <a:lstStyle/>
        <a:p>
          <a:r>
            <a:rPr lang="fr-FR" sz="1800" dirty="0">
              <a:latin typeface="+mn-lt"/>
            </a:rPr>
            <a:t>Comme il n’a pas accès à l’information audio</a:t>
          </a:r>
          <a:endParaRPr lang="fr-FR" sz="1800" dirty="0">
            <a:solidFill>
              <a:schemeClr val="bg1"/>
            </a:solidFill>
          </a:endParaRPr>
        </a:p>
      </dgm:t>
    </dgm:pt>
    <dgm:pt modelId="{0C29DCCE-411C-4CA3-8795-F8DFC1BD040B}" type="parTrans" cxnId="{CCE52808-85BC-40C9-B200-11B8EF2F8BD7}">
      <dgm:prSet/>
      <dgm:spPr/>
      <dgm:t>
        <a:bodyPr/>
        <a:lstStyle/>
        <a:p>
          <a:endParaRPr lang="fr-FR" sz="3200"/>
        </a:p>
      </dgm:t>
    </dgm:pt>
    <dgm:pt modelId="{3FEE491F-262C-44CC-90D6-841E35CFDFAB}" type="sibTrans" cxnId="{CCE52808-85BC-40C9-B200-11B8EF2F8BD7}">
      <dgm:prSet/>
      <dgm:spPr/>
      <dgm:t>
        <a:bodyPr/>
        <a:lstStyle/>
        <a:p>
          <a:endParaRPr lang="fr-FR" sz="3200"/>
        </a:p>
      </dgm:t>
    </dgm:pt>
    <dgm:pt modelId="{E217D244-2044-466F-991C-EAF0E764D066}">
      <dgm:prSet/>
      <dgm:spPr/>
      <dgm:t>
        <a:bodyPr/>
        <a:lstStyle/>
        <a:p>
          <a:pPr>
            <a:buNone/>
          </a:pPr>
          <a:r>
            <a:rPr lang="fr-FR" dirty="0">
              <a:latin typeface="+mn-lt"/>
            </a:rPr>
            <a:t>… alors il est important de porter attention à la qualité des flux audio et aux réglages des matériels des interlocuteurs</a:t>
          </a:r>
        </a:p>
      </dgm:t>
    </dgm:pt>
    <dgm:pt modelId="{6F752E76-219F-4216-89F4-36E8418F9D1E}" type="parTrans" cxnId="{9C0CD945-8DE0-48F4-97E2-722EE38D0C56}">
      <dgm:prSet/>
      <dgm:spPr/>
      <dgm:t>
        <a:bodyPr/>
        <a:lstStyle/>
        <a:p>
          <a:endParaRPr lang="fr-FR"/>
        </a:p>
      </dgm:t>
    </dgm:pt>
    <dgm:pt modelId="{367167F2-E20C-4A1F-8BF0-87CED5268EFD}" type="sibTrans" cxnId="{9C0CD945-8DE0-48F4-97E2-722EE38D0C56}">
      <dgm:prSet/>
      <dgm:spPr/>
      <dgm:t>
        <a:bodyPr/>
        <a:lstStyle/>
        <a:p>
          <a:endParaRPr lang="fr-FR"/>
        </a:p>
      </dgm:t>
    </dgm:pt>
    <dgm:pt modelId="{44F501DB-36B1-4D36-BCC8-B096671E10B5}">
      <dgm:prSet/>
      <dgm:spPr/>
      <dgm:t>
        <a:bodyPr/>
        <a:lstStyle/>
        <a:p>
          <a:pPr>
            <a:buNone/>
          </a:pPr>
          <a:r>
            <a:rPr lang="fr-FR" b="0" dirty="0">
              <a:latin typeface="+mn-lt"/>
            </a:rPr>
            <a:t>… si des podcasts alors ils doivent être retranscrits et les vidéos doivent être sous-titrées</a:t>
          </a:r>
          <a:endParaRPr lang="fr-FR" dirty="0">
            <a:latin typeface="+mn-lt"/>
          </a:endParaRPr>
        </a:p>
      </dgm:t>
    </dgm:pt>
    <dgm:pt modelId="{3830CA78-03C8-4C4C-AF6D-01C223E8414F}" type="parTrans" cxnId="{BE9DAC1E-363E-486E-9F5E-5C1A38B3BE10}">
      <dgm:prSet/>
      <dgm:spPr/>
      <dgm:t>
        <a:bodyPr/>
        <a:lstStyle/>
        <a:p>
          <a:endParaRPr lang="fr-FR"/>
        </a:p>
      </dgm:t>
    </dgm:pt>
    <dgm:pt modelId="{5E743F5D-D405-4C6F-A9E0-55BD07844D4C}" type="sibTrans" cxnId="{BE9DAC1E-363E-486E-9F5E-5C1A38B3BE10}">
      <dgm:prSet/>
      <dgm:spPr/>
      <dgm:t>
        <a:bodyPr/>
        <a:lstStyle/>
        <a:p>
          <a:endParaRPr lang="fr-FR"/>
        </a:p>
      </dgm:t>
    </dgm:pt>
    <dgm:pt modelId="{47CD92E9-4A88-4D58-8320-523F8CA20618}">
      <dgm:prSet/>
      <dgm:spPr/>
      <dgm:t>
        <a:bodyPr/>
        <a:lstStyle/>
        <a:p>
          <a:pPr>
            <a:buNone/>
          </a:pPr>
          <a:r>
            <a:rPr lang="fr-FR" dirty="0">
              <a:latin typeface="+mn-lt"/>
            </a:rPr>
            <a:t>… i</a:t>
          </a:r>
          <a:r>
            <a:rPr lang="fr-FR" b="0" dirty="0">
              <a:latin typeface="+mn-lt"/>
            </a:rPr>
            <a:t>l peut avoir besoin d’une transcription proche du document présenté à l’écran</a:t>
          </a:r>
          <a:endParaRPr lang="fr-FR" dirty="0">
            <a:latin typeface="+mn-lt"/>
          </a:endParaRPr>
        </a:p>
      </dgm:t>
    </dgm:pt>
    <dgm:pt modelId="{45C595DF-ADAB-44A7-A8C3-FCF11131C5E8}" type="parTrans" cxnId="{63F1FA47-21C0-488D-AC76-E95595842E32}">
      <dgm:prSet/>
      <dgm:spPr/>
      <dgm:t>
        <a:bodyPr/>
        <a:lstStyle/>
        <a:p>
          <a:endParaRPr lang="fr-FR"/>
        </a:p>
      </dgm:t>
    </dgm:pt>
    <dgm:pt modelId="{CC70E3AC-4AB2-431F-BA1F-39C69D0408D6}" type="sibTrans" cxnId="{63F1FA47-21C0-488D-AC76-E95595842E32}">
      <dgm:prSet/>
      <dgm:spPr/>
      <dgm:t>
        <a:bodyPr/>
        <a:lstStyle/>
        <a:p>
          <a:endParaRPr lang="fr-FR"/>
        </a:p>
      </dgm:t>
    </dgm:pt>
    <dgm:pt modelId="{2EF82E72-8B5E-4927-97FE-E08452C5F655}">
      <dgm:prSet/>
      <dgm:spPr>
        <a:solidFill>
          <a:schemeClr val="tx1"/>
        </a:solidFill>
      </dgm:spPr>
      <dgm:t>
        <a:bodyPr/>
        <a:lstStyle/>
        <a:p>
          <a:pPr>
            <a:buNone/>
          </a:pPr>
          <a:endParaRPr lang="fr-FR" dirty="0">
            <a:latin typeface="+mn-lt"/>
          </a:endParaRPr>
        </a:p>
      </dgm:t>
    </dgm:pt>
    <dgm:pt modelId="{FB16D073-1742-467F-B1F0-7B1D8F8FC906}" type="parTrans" cxnId="{BFFD5AE6-22E2-431A-9B78-83878E5BC576}">
      <dgm:prSet/>
      <dgm:spPr/>
      <dgm:t>
        <a:bodyPr/>
        <a:lstStyle/>
        <a:p>
          <a:endParaRPr lang="fr-FR"/>
        </a:p>
      </dgm:t>
    </dgm:pt>
    <dgm:pt modelId="{C851A4C6-C0B7-43BD-A201-73E1E608D069}" type="sibTrans" cxnId="{BFFD5AE6-22E2-431A-9B78-83878E5BC576}">
      <dgm:prSet/>
      <dgm:spPr/>
      <dgm:t>
        <a:bodyPr/>
        <a:lstStyle/>
        <a:p>
          <a:endParaRPr lang="fr-FR"/>
        </a:p>
      </dgm:t>
    </dgm:pt>
    <dgm:pt modelId="{E2558C4B-55AC-4AC4-ACCE-0967F408B0A0}">
      <dgm:prSet/>
      <dgm:spPr>
        <a:solidFill>
          <a:schemeClr val="tx1"/>
        </a:solidFill>
      </dgm:spPr>
      <dgm:t>
        <a:bodyPr/>
        <a:lstStyle/>
        <a:p>
          <a:pPr>
            <a:buNone/>
          </a:pPr>
          <a:endParaRPr lang="fr-FR" dirty="0">
            <a:latin typeface="+mn-lt"/>
          </a:endParaRPr>
        </a:p>
      </dgm:t>
    </dgm:pt>
    <dgm:pt modelId="{72811865-A484-4F37-82E2-590FB533329F}" type="parTrans" cxnId="{3B375170-1F5C-4B25-8417-BDBF36E6EF9B}">
      <dgm:prSet/>
      <dgm:spPr/>
      <dgm:t>
        <a:bodyPr/>
        <a:lstStyle/>
        <a:p>
          <a:endParaRPr lang="fr-FR"/>
        </a:p>
      </dgm:t>
    </dgm:pt>
    <dgm:pt modelId="{9C733170-FAC5-4702-9637-AF3F6F92C951}" type="sibTrans" cxnId="{3B375170-1F5C-4B25-8417-BDBF36E6EF9B}">
      <dgm:prSet/>
      <dgm:spPr/>
      <dgm:t>
        <a:bodyPr/>
        <a:lstStyle/>
        <a:p>
          <a:endParaRPr lang="fr-FR"/>
        </a:p>
      </dgm:t>
    </dgm:pt>
    <dgm:pt modelId="{6F762055-B0C6-4057-89ED-66ABE6622450}" type="pres">
      <dgm:prSet presAssocID="{53C7495C-8487-49C6-A947-8ACF0E93FC4D}" presName="Name0" presStyleCnt="0">
        <dgm:presLayoutVars>
          <dgm:dir/>
          <dgm:animLvl val="lvl"/>
          <dgm:resizeHandles val="exact"/>
        </dgm:presLayoutVars>
      </dgm:prSet>
      <dgm:spPr/>
    </dgm:pt>
    <dgm:pt modelId="{A9F5D994-DBCF-4348-B563-2BFEA8079A89}" type="pres">
      <dgm:prSet presAssocID="{E2558C4B-55AC-4AC4-ACCE-0967F408B0A0}" presName="boxAndChildren" presStyleCnt="0"/>
      <dgm:spPr/>
    </dgm:pt>
    <dgm:pt modelId="{F9B52D55-EF0D-41E1-B057-E9BDB2BC9C94}" type="pres">
      <dgm:prSet presAssocID="{E2558C4B-55AC-4AC4-ACCE-0967F408B0A0}" presName="parentTextBox" presStyleLbl="node1" presStyleIdx="0" presStyleCnt="3"/>
      <dgm:spPr/>
    </dgm:pt>
    <dgm:pt modelId="{2111ABA0-986D-4F35-855F-0D8E224982B0}" type="pres">
      <dgm:prSet presAssocID="{E2558C4B-55AC-4AC4-ACCE-0967F408B0A0}" presName="entireBox" presStyleLbl="node1" presStyleIdx="0" presStyleCnt="3" custLinFactNeighborX="-1632" custLinFactNeighborY="-80573"/>
      <dgm:spPr/>
    </dgm:pt>
    <dgm:pt modelId="{B6E4ED26-21E5-4C89-AF7D-1E448B266CCC}" type="pres">
      <dgm:prSet presAssocID="{E2558C4B-55AC-4AC4-ACCE-0967F408B0A0}" presName="descendantBox" presStyleCnt="0"/>
      <dgm:spPr/>
    </dgm:pt>
    <dgm:pt modelId="{5F443F52-A564-418F-86C8-26A5AEB81CA9}" type="pres">
      <dgm:prSet presAssocID="{47CD92E9-4A88-4D58-8320-523F8CA20618}" presName="childTextBox" presStyleLbl="fgAccFollowNode1" presStyleIdx="0" presStyleCnt="3" custLinFactY="-100000" custLinFactNeighborX="-1348" custLinFactNeighborY="-109627">
        <dgm:presLayoutVars>
          <dgm:bulletEnabled val="1"/>
        </dgm:presLayoutVars>
      </dgm:prSet>
      <dgm:spPr>
        <a:prstGeom prst="chevron">
          <a:avLst/>
        </a:prstGeom>
      </dgm:spPr>
    </dgm:pt>
    <dgm:pt modelId="{1261B882-5FF3-49B2-95EA-52358F2983A1}" type="pres">
      <dgm:prSet presAssocID="{C851A4C6-C0B7-43BD-A201-73E1E608D069}" presName="sp" presStyleCnt="0"/>
      <dgm:spPr/>
    </dgm:pt>
    <dgm:pt modelId="{1DFEDD23-50E6-469B-AF43-8BDE1137CECB}" type="pres">
      <dgm:prSet presAssocID="{2EF82E72-8B5E-4927-97FE-E08452C5F655}" presName="arrowAndChildren" presStyleCnt="0"/>
      <dgm:spPr/>
    </dgm:pt>
    <dgm:pt modelId="{5DC4BDDF-52DC-4994-AF64-A1013AD6D469}" type="pres">
      <dgm:prSet presAssocID="{2EF82E72-8B5E-4927-97FE-E08452C5F655}" presName="parentTextArrow" presStyleLbl="node1" presStyleIdx="0" presStyleCnt="3"/>
      <dgm:spPr/>
    </dgm:pt>
    <dgm:pt modelId="{A7EE82C1-E78C-4ABC-8298-4026F0741D61}" type="pres">
      <dgm:prSet presAssocID="{2EF82E72-8B5E-4927-97FE-E08452C5F655}" presName="arrow" presStyleLbl="node1" presStyleIdx="1" presStyleCnt="3" custLinFactNeighborX="-392" custLinFactNeighborY="-62816"/>
      <dgm:spPr/>
    </dgm:pt>
    <dgm:pt modelId="{1784CB55-9B4D-4493-B825-C28FA76966D2}" type="pres">
      <dgm:prSet presAssocID="{2EF82E72-8B5E-4927-97FE-E08452C5F655}" presName="descendantArrow" presStyleCnt="0"/>
      <dgm:spPr/>
    </dgm:pt>
    <dgm:pt modelId="{E060D4AF-8E5F-4C28-86B3-AEB8B9487C81}" type="pres">
      <dgm:prSet presAssocID="{44F501DB-36B1-4D36-BCC8-B096671E10B5}" presName="childTextArrow" presStyleLbl="fgAccFollowNode1" presStyleIdx="1" presStyleCnt="3" custLinFactY="-2895" custLinFactNeighborX="1323" custLinFactNeighborY="-100000">
        <dgm:presLayoutVars>
          <dgm:bulletEnabled val="1"/>
        </dgm:presLayoutVars>
      </dgm:prSet>
      <dgm:spPr>
        <a:prstGeom prst="chevron">
          <a:avLst/>
        </a:prstGeom>
      </dgm:spPr>
    </dgm:pt>
    <dgm:pt modelId="{90908626-86A5-4A04-AF7C-DBF308FEB6A2}" type="pres">
      <dgm:prSet presAssocID="{3FEE491F-262C-44CC-90D6-841E35CFDFAB}" presName="sp" presStyleCnt="0"/>
      <dgm:spPr/>
    </dgm:pt>
    <dgm:pt modelId="{C3ED99E7-E9C6-47AC-AACA-73E22860F4E2}" type="pres">
      <dgm:prSet presAssocID="{87F99F22-FD31-4921-A3C7-A1DC4B278509}" presName="arrowAndChildren" presStyleCnt="0"/>
      <dgm:spPr/>
    </dgm:pt>
    <dgm:pt modelId="{5C3D8D3A-D680-467A-96DE-527C51CE1055}" type="pres">
      <dgm:prSet presAssocID="{87F99F22-FD31-4921-A3C7-A1DC4B278509}" presName="parentTextArrow" presStyleLbl="node1" presStyleIdx="1" presStyleCnt="3"/>
      <dgm:spPr/>
    </dgm:pt>
    <dgm:pt modelId="{EEF075AA-F0EA-4FD0-8661-108CAE5B4D19}" type="pres">
      <dgm:prSet presAssocID="{87F99F22-FD31-4921-A3C7-A1DC4B278509}" presName="arrow" presStyleLbl="node1" presStyleIdx="2" presStyleCnt="3"/>
      <dgm:spPr/>
    </dgm:pt>
    <dgm:pt modelId="{E7ED2BEC-27E1-45BA-B454-AAAAA357AFF5}" type="pres">
      <dgm:prSet presAssocID="{87F99F22-FD31-4921-A3C7-A1DC4B278509}" presName="descendantArrow" presStyleCnt="0"/>
      <dgm:spPr/>
    </dgm:pt>
    <dgm:pt modelId="{92CC2F1F-630A-4730-B1E1-FFAB04380025}" type="pres">
      <dgm:prSet presAssocID="{E217D244-2044-466F-991C-EAF0E764D066}" presName="childTextArrow" presStyleLbl="fgAccFollowNode1" presStyleIdx="2" presStyleCnt="3">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BE9DAC1E-363E-486E-9F5E-5C1A38B3BE10}" srcId="{2EF82E72-8B5E-4927-97FE-E08452C5F655}" destId="{44F501DB-36B1-4D36-BCC8-B096671E10B5}" srcOrd="0" destOrd="0" parTransId="{3830CA78-03C8-4C4C-AF6D-01C223E8414F}" sibTransId="{5E743F5D-D405-4C6F-A9E0-55BD07844D4C}"/>
    <dgm:cxn modelId="{6A1FEC22-F4B5-4531-9165-08B73EFEE99B}" type="presOf" srcId="{53C7495C-8487-49C6-A947-8ACF0E93FC4D}" destId="{6F762055-B0C6-4057-89ED-66ABE6622450}" srcOrd="0" destOrd="0" presId="urn:microsoft.com/office/officeart/2005/8/layout/process4"/>
    <dgm:cxn modelId="{D6BCC629-BE47-4269-9224-D9388A60841B}" type="presOf" srcId="{E2558C4B-55AC-4AC4-ACCE-0967F408B0A0}" destId="{2111ABA0-986D-4F35-855F-0D8E224982B0}" srcOrd="1" destOrd="0" presId="urn:microsoft.com/office/officeart/2005/8/layout/process4"/>
    <dgm:cxn modelId="{A997F644-0524-472B-85AC-A6D11BC01394}" type="presOf" srcId="{2EF82E72-8B5E-4927-97FE-E08452C5F655}" destId="{5DC4BDDF-52DC-4994-AF64-A1013AD6D469}" srcOrd="0" destOrd="0" presId="urn:microsoft.com/office/officeart/2005/8/layout/process4"/>
    <dgm:cxn modelId="{9C0CD945-8DE0-48F4-97E2-722EE38D0C56}" srcId="{87F99F22-FD31-4921-A3C7-A1DC4B278509}" destId="{E217D244-2044-466F-991C-EAF0E764D066}" srcOrd="0" destOrd="0" parTransId="{6F752E76-219F-4216-89F4-36E8418F9D1E}" sibTransId="{367167F2-E20C-4A1F-8BF0-87CED5268EFD}"/>
    <dgm:cxn modelId="{63F1FA47-21C0-488D-AC76-E95595842E32}" srcId="{E2558C4B-55AC-4AC4-ACCE-0967F408B0A0}" destId="{47CD92E9-4A88-4D58-8320-523F8CA20618}" srcOrd="0" destOrd="0" parTransId="{45C595DF-ADAB-44A7-A8C3-FCF11131C5E8}" sibTransId="{CC70E3AC-4AB2-431F-BA1F-39C69D0408D6}"/>
    <dgm:cxn modelId="{9F8AE648-0810-49B2-A58D-D8B387459128}" type="presOf" srcId="{44F501DB-36B1-4D36-BCC8-B096671E10B5}" destId="{E060D4AF-8E5F-4C28-86B3-AEB8B9487C81}" srcOrd="0" destOrd="0" presId="urn:microsoft.com/office/officeart/2005/8/layout/process4"/>
    <dgm:cxn modelId="{3B375170-1F5C-4B25-8417-BDBF36E6EF9B}" srcId="{53C7495C-8487-49C6-A947-8ACF0E93FC4D}" destId="{E2558C4B-55AC-4AC4-ACCE-0967F408B0A0}" srcOrd="2" destOrd="0" parTransId="{72811865-A484-4F37-82E2-590FB533329F}" sibTransId="{9C733170-FAC5-4702-9637-AF3F6F92C951}"/>
    <dgm:cxn modelId="{A2267D53-5215-4EF0-9589-540E76D26934}" type="presOf" srcId="{47CD92E9-4A88-4D58-8320-523F8CA20618}" destId="{5F443F52-A564-418F-86C8-26A5AEB81CA9}" srcOrd="0" destOrd="0" presId="urn:microsoft.com/office/officeart/2005/8/layout/process4"/>
    <dgm:cxn modelId="{4A1F797F-2116-40B2-90BA-B169DD36DB5C}" type="presOf" srcId="{87F99F22-FD31-4921-A3C7-A1DC4B278509}" destId="{EEF075AA-F0EA-4FD0-8661-108CAE5B4D19}" srcOrd="1" destOrd="0" presId="urn:microsoft.com/office/officeart/2005/8/layout/process4"/>
    <dgm:cxn modelId="{F58FD1D9-FB77-49CC-B2C6-B37DB6D52E34}" type="presOf" srcId="{87F99F22-FD31-4921-A3C7-A1DC4B278509}" destId="{5C3D8D3A-D680-467A-96DE-527C51CE1055}" srcOrd="0" destOrd="0" presId="urn:microsoft.com/office/officeart/2005/8/layout/process4"/>
    <dgm:cxn modelId="{BFFD5AE6-22E2-431A-9B78-83878E5BC576}" srcId="{53C7495C-8487-49C6-A947-8ACF0E93FC4D}" destId="{2EF82E72-8B5E-4927-97FE-E08452C5F655}" srcOrd="1" destOrd="0" parTransId="{FB16D073-1742-467F-B1F0-7B1D8F8FC906}" sibTransId="{C851A4C6-C0B7-43BD-A201-73E1E608D069}"/>
    <dgm:cxn modelId="{E26CB5EF-58DB-4478-9230-D4F674C6BFB5}" type="presOf" srcId="{E2558C4B-55AC-4AC4-ACCE-0967F408B0A0}" destId="{F9B52D55-EF0D-41E1-B057-E9BDB2BC9C94}" srcOrd="0" destOrd="0" presId="urn:microsoft.com/office/officeart/2005/8/layout/process4"/>
    <dgm:cxn modelId="{4C6400F0-AD84-475B-B7F7-4A64CB9A1893}" type="presOf" srcId="{E217D244-2044-466F-991C-EAF0E764D066}" destId="{92CC2F1F-630A-4730-B1E1-FFAB04380025}" srcOrd="0" destOrd="0" presId="urn:microsoft.com/office/officeart/2005/8/layout/process4"/>
    <dgm:cxn modelId="{CA8A82FE-486A-427E-91E5-E9F78754D51B}" type="presOf" srcId="{2EF82E72-8B5E-4927-97FE-E08452C5F655}" destId="{A7EE82C1-E78C-4ABC-8298-4026F0741D61}" srcOrd="1" destOrd="0" presId="urn:microsoft.com/office/officeart/2005/8/layout/process4"/>
    <dgm:cxn modelId="{833E8D5D-46C6-45D0-B42F-04DBE4230C58}" type="presParOf" srcId="{6F762055-B0C6-4057-89ED-66ABE6622450}" destId="{A9F5D994-DBCF-4348-B563-2BFEA8079A89}" srcOrd="0" destOrd="0" presId="urn:microsoft.com/office/officeart/2005/8/layout/process4"/>
    <dgm:cxn modelId="{3A3AD03E-8B11-452F-AD21-0F1897421EFE}" type="presParOf" srcId="{A9F5D994-DBCF-4348-B563-2BFEA8079A89}" destId="{F9B52D55-EF0D-41E1-B057-E9BDB2BC9C94}" srcOrd="0" destOrd="0" presId="urn:microsoft.com/office/officeart/2005/8/layout/process4"/>
    <dgm:cxn modelId="{9B3F580A-6474-4FB3-85D1-2880E56C09AA}" type="presParOf" srcId="{A9F5D994-DBCF-4348-B563-2BFEA8079A89}" destId="{2111ABA0-986D-4F35-855F-0D8E224982B0}" srcOrd="1" destOrd="0" presId="urn:microsoft.com/office/officeart/2005/8/layout/process4"/>
    <dgm:cxn modelId="{132F16FF-BDE9-4F83-8DF8-A4103F338168}" type="presParOf" srcId="{A9F5D994-DBCF-4348-B563-2BFEA8079A89}" destId="{B6E4ED26-21E5-4C89-AF7D-1E448B266CCC}" srcOrd="2" destOrd="0" presId="urn:microsoft.com/office/officeart/2005/8/layout/process4"/>
    <dgm:cxn modelId="{B413F869-BB9D-41F1-82CF-3611E87C1814}" type="presParOf" srcId="{B6E4ED26-21E5-4C89-AF7D-1E448B266CCC}" destId="{5F443F52-A564-418F-86C8-26A5AEB81CA9}" srcOrd="0" destOrd="0" presId="urn:microsoft.com/office/officeart/2005/8/layout/process4"/>
    <dgm:cxn modelId="{53C863ED-9244-4166-B678-3490B066E15B}" type="presParOf" srcId="{6F762055-B0C6-4057-89ED-66ABE6622450}" destId="{1261B882-5FF3-49B2-95EA-52358F2983A1}" srcOrd="1" destOrd="0" presId="urn:microsoft.com/office/officeart/2005/8/layout/process4"/>
    <dgm:cxn modelId="{81C97FEF-0D61-4008-96A0-FC0472A85114}" type="presParOf" srcId="{6F762055-B0C6-4057-89ED-66ABE6622450}" destId="{1DFEDD23-50E6-469B-AF43-8BDE1137CECB}" srcOrd="2" destOrd="0" presId="urn:microsoft.com/office/officeart/2005/8/layout/process4"/>
    <dgm:cxn modelId="{1634AA26-3EA3-4C8F-B928-09D6C684C447}" type="presParOf" srcId="{1DFEDD23-50E6-469B-AF43-8BDE1137CECB}" destId="{5DC4BDDF-52DC-4994-AF64-A1013AD6D469}" srcOrd="0" destOrd="0" presId="urn:microsoft.com/office/officeart/2005/8/layout/process4"/>
    <dgm:cxn modelId="{5B75A485-6BCC-4093-959C-675D0A5B6529}" type="presParOf" srcId="{1DFEDD23-50E6-469B-AF43-8BDE1137CECB}" destId="{A7EE82C1-E78C-4ABC-8298-4026F0741D61}" srcOrd="1" destOrd="0" presId="urn:microsoft.com/office/officeart/2005/8/layout/process4"/>
    <dgm:cxn modelId="{A7AAF972-DC1E-4B3D-9625-7FF4B0DE6F65}" type="presParOf" srcId="{1DFEDD23-50E6-469B-AF43-8BDE1137CECB}" destId="{1784CB55-9B4D-4493-B825-C28FA76966D2}" srcOrd="2" destOrd="0" presId="urn:microsoft.com/office/officeart/2005/8/layout/process4"/>
    <dgm:cxn modelId="{C353FFCD-A548-4A9F-B436-57B1B139CC5C}" type="presParOf" srcId="{1784CB55-9B4D-4493-B825-C28FA76966D2}" destId="{E060D4AF-8E5F-4C28-86B3-AEB8B9487C81}" srcOrd="0" destOrd="0" presId="urn:microsoft.com/office/officeart/2005/8/layout/process4"/>
    <dgm:cxn modelId="{02E388A3-F4E5-4074-97B5-8F62518DCA77}" type="presParOf" srcId="{6F762055-B0C6-4057-89ED-66ABE6622450}" destId="{90908626-86A5-4A04-AF7C-DBF308FEB6A2}" srcOrd="3" destOrd="0" presId="urn:microsoft.com/office/officeart/2005/8/layout/process4"/>
    <dgm:cxn modelId="{E3032CDE-F3B1-4895-8CB7-3A6862DFAF05}" type="presParOf" srcId="{6F762055-B0C6-4057-89ED-66ABE6622450}" destId="{C3ED99E7-E9C6-47AC-AACA-73E22860F4E2}" srcOrd="4" destOrd="0" presId="urn:microsoft.com/office/officeart/2005/8/layout/process4"/>
    <dgm:cxn modelId="{70BA6FEC-C7E5-40BE-8974-9D5E72E8E318}" type="presParOf" srcId="{C3ED99E7-E9C6-47AC-AACA-73E22860F4E2}" destId="{5C3D8D3A-D680-467A-96DE-527C51CE1055}" srcOrd="0" destOrd="0" presId="urn:microsoft.com/office/officeart/2005/8/layout/process4"/>
    <dgm:cxn modelId="{705CA5C2-E58D-4ACE-8BA1-FFC9C634D51D}" type="presParOf" srcId="{C3ED99E7-E9C6-47AC-AACA-73E22860F4E2}" destId="{EEF075AA-F0EA-4FD0-8661-108CAE5B4D19}" srcOrd="1" destOrd="0" presId="urn:microsoft.com/office/officeart/2005/8/layout/process4"/>
    <dgm:cxn modelId="{360FECEE-1A60-4705-9DA3-4AFA80D63213}" type="presParOf" srcId="{C3ED99E7-E9C6-47AC-AACA-73E22860F4E2}" destId="{E7ED2BEC-27E1-45BA-B454-AAAAA357AFF5}" srcOrd="2" destOrd="0" presId="urn:microsoft.com/office/officeart/2005/8/layout/process4"/>
    <dgm:cxn modelId="{0CB79387-5254-4FB6-8164-E59D67A7D5B4}" type="presParOf" srcId="{E7ED2BEC-27E1-45BA-B454-AAAAA357AFF5}" destId="{92CC2F1F-630A-4730-B1E1-FFAB0438002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lumMod val="95000"/>
            <a:lumOff val="5000"/>
          </a:schemeClr>
        </a:solidFill>
      </dgm:spPr>
      <dgm:t>
        <a:bodyPr/>
        <a:lstStyle/>
        <a:p>
          <a:r>
            <a:rPr lang="fr-FR" sz="1800" dirty="0">
              <a:latin typeface="+mn-lt"/>
            </a:rPr>
            <a:t>En réunion à distance comme il n’a pas accès aux audio</a:t>
          </a:r>
          <a:r>
            <a:rPr lang="fr-FR" sz="1800" dirty="0"/>
            <a:t> </a:t>
          </a:r>
          <a:endParaRPr lang="fr-FR" sz="1800" dirty="0">
            <a:solidFill>
              <a:schemeClr val="bg1"/>
            </a:solidFill>
          </a:endParaRPr>
        </a:p>
      </dgm:t>
    </dgm:pt>
    <dgm:pt modelId="{0C29DCCE-411C-4CA3-8795-F8DFC1BD040B}" type="parTrans" cxnId="{CCE52808-85BC-40C9-B200-11B8EF2F8BD7}">
      <dgm:prSet/>
      <dgm:spPr/>
      <dgm:t>
        <a:bodyPr/>
        <a:lstStyle/>
        <a:p>
          <a:endParaRPr lang="fr-FR" sz="2400"/>
        </a:p>
      </dgm:t>
    </dgm:pt>
    <dgm:pt modelId="{3FEE491F-262C-44CC-90D6-841E35CFDFAB}" type="sibTrans" cxnId="{CCE52808-85BC-40C9-B200-11B8EF2F8BD7}">
      <dgm:prSet/>
      <dgm:spPr/>
      <dgm:t>
        <a:bodyPr/>
        <a:lstStyle/>
        <a:p>
          <a:endParaRPr lang="fr-FR" sz="2400"/>
        </a:p>
      </dgm:t>
    </dgm:pt>
    <dgm:pt modelId="{E6357CAC-3808-4DB8-A355-783D396D9A08}">
      <dgm:prSet custT="1"/>
      <dgm:spPr/>
      <dgm:t>
        <a:bodyPr/>
        <a:lstStyle/>
        <a:p>
          <a:pPr>
            <a:buNone/>
          </a:pPr>
          <a:r>
            <a:rPr lang="fr-FR" sz="1200" b="0" dirty="0">
              <a:latin typeface="+mn-lt"/>
            </a:rPr>
            <a:t>… alors en plus du document projeté, </a:t>
          </a:r>
          <a:br>
            <a:rPr lang="fr-FR" sz="1200" b="0" dirty="0">
              <a:latin typeface="+mn-lt"/>
            </a:rPr>
          </a:br>
          <a:r>
            <a:rPr lang="fr-FR" sz="1200" b="0" dirty="0">
              <a:latin typeface="+mn-lt"/>
            </a:rPr>
            <a:t>il a besoin de voir simultanément plusieurs interlocuteurs de son choix</a:t>
          </a:r>
        </a:p>
      </dgm:t>
    </dgm:pt>
    <dgm:pt modelId="{4A431BA7-A26A-48A5-8453-3C914E123C47}" type="parTrans" cxnId="{2E1E6BA8-3609-4860-AF78-AC749C1D2DF6}">
      <dgm:prSet/>
      <dgm:spPr/>
      <dgm:t>
        <a:bodyPr/>
        <a:lstStyle/>
        <a:p>
          <a:endParaRPr lang="fr-FR" sz="1400"/>
        </a:p>
      </dgm:t>
    </dgm:pt>
    <dgm:pt modelId="{E3EAF93F-038A-4ED2-B757-078705B8AB21}" type="sibTrans" cxnId="{2E1E6BA8-3609-4860-AF78-AC749C1D2DF6}">
      <dgm:prSet/>
      <dgm:spPr/>
      <dgm:t>
        <a:bodyPr/>
        <a:lstStyle/>
        <a:p>
          <a:endParaRPr lang="fr-FR" sz="1400"/>
        </a:p>
      </dgm:t>
    </dgm:pt>
    <dgm:pt modelId="{6F762055-B0C6-4057-89ED-66ABE6622450}" type="pres">
      <dgm:prSet presAssocID="{53C7495C-8487-49C6-A947-8ACF0E93FC4D}" presName="Name0" presStyleCnt="0">
        <dgm:presLayoutVars>
          <dgm:dir/>
          <dgm:animLvl val="lvl"/>
          <dgm:resizeHandles val="exact"/>
        </dgm:presLayoutVars>
      </dgm:prSet>
      <dgm:spPr/>
    </dgm:pt>
    <dgm:pt modelId="{B3A8B6AD-6482-49E2-8234-7FA3DBDD63DE}" type="pres">
      <dgm:prSet presAssocID="{87F99F22-FD31-4921-A3C7-A1DC4B278509}" presName="boxAndChildren" presStyleCnt="0"/>
      <dgm:spPr/>
    </dgm:pt>
    <dgm:pt modelId="{5761DB46-D4B5-433E-B44D-CFC190A287FE}" type="pres">
      <dgm:prSet presAssocID="{87F99F22-FD31-4921-A3C7-A1DC4B278509}" presName="parentTextBox" presStyleLbl="node1" presStyleIdx="0" presStyleCnt="1"/>
      <dgm:spPr/>
    </dgm:pt>
    <dgm:pt modelId="{DA6C7523-AF73-4DA0-927B-8661A3CAC06A}" type="pres">
      <dgm:prSet presAssocID="{87F99F22-FD31-4921-A3C7-A1DC4B278509}" presName="entireBox" presStyleLbl="node1" presStyleIdx="0" presStyleCnt="1"/>
      <dgm:spPr/>
    </dgm:pt>
    <dgm:pt modelId="{7D7FD14E-DE7B-41C5-9148-7D2128D479D7}" type="pres">
      <dgm:prSet presAssocID="{87F99F22-FD31-4921-A3C7-A1DC4B278509}" presName="descendantBox" presStyleCnt="0"/>
      <dgm:spPr/>
    </dgm:pt>
    <dgm:pt modelId="{6A49A48F-9230-42EF-877A-2D1E1AD0BA6A}" type="pres">
      <dgm:prSet presAssocID="{E6357CAC-3808-4DB8-A355-783D396D9A08}" presName="childTextBox" presStyleLbl="fgAccFollowNode1" presStyleIdx="0" presStyleCnt="1">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6A1FEC22-F4B5-4531-9165-08B73EFEE99B}" type="presOf" srcId="{53C7495C-8487-49C6-A947-8ACF0E93FC4D}" destId="{6F762055-B0C6-4057-89ED-66ABE6622450}" srcOrd="0" destOrd="0" presId="urn:microsoft.com/office/officeart/2005/8/layout/process4"/>
    <dgm:cxn modelId="{61ABE45C-6186-4C6F-8BF7-5CBAE8E27033}" type="presOf" srcId="{87F99F22-FD31-4921-A3C7-A1DC4B278509}" destId="{DA6C7523-AF73-4DA0-927B-8661A3CAC06A}" srcOrd="1" destOrd="0" presId="urn:microsoft.com/office/officeart/2005/8/layout/process4"/>
    <dgm:cxn modelId="{2DC1ED8C-D8AD-4B12-A18D-B7B57BE680F2}" type="presOf" srcId="{87F99F22-FD31-4921-A3C7-A1DC4B278509}" destId="{5761DB46-D4B5-433E-B44D-CFC190A287FE}" srcOrd="0" destOrd="0" presId="urn:microsoft.com/office/officeart/2005/8/layout/process4"/>
    <dgm:cxn modelId="{2E1E6BA8-3609-4860-AF78-AC749C1D2DF6}" srcId="{87F99F22-FD31-4921-A3C7-A1DC4B278509}" destId="{E6357CAC-3808-4DB8-A355-783D396D9A08}" srcOrd="0" destOrd="0" parTransId="{4A431BA7-A26A-48A5-8453-3C914E123C47}" sibTransId="{E3EAF93F-038A-4ED2-B757-078705B8AB21}"/>
    <dgm:cxn modelId="{8190A5B0-714B-46D6-A5E4-CC802F2873B2}" type="presOf" srcId="{E6357CAC-3808-4DB8-A355-783D396D9A08}" destId="{6A49A48F-9230-42EF-877A-2D1E1AD0BA6A}" srcOrd="0" destOrd="0" presId="urn:microsoft.com/office/officeart/2005/8/layout/process4"/>
    <dgm:cxn modelId="{95E3C49D-8414-47FB-AB26-44E8059460B7}" type="presParOf" srcId="{6F762055-B0C6-4057-89ED-66ABE6622450}" destId="{B3A8B6AD-6482-49E2-8234-7FA3DBDD63DE}" srcOrd="0" destOrd="0" presId="urn:microsoft.com/office/officeart/2005/8/layout/process4"/>
    <dgm:cxn modelId="{2A56D906-C3BC-47DC-A87D-EB8A883AFE5D}" type="presParOf" srcId="{B3A8B6AD-6482-49E2-8234-7FA3DBDD63DE}" destId="{5761DB46-D4B5-433E-B44D-CFC190A287FE}" srcOrd="0" destOrd="0" presId="urn:microsoft.com/office/officeart/2005/8/layout/process4"/>
    <dgm:cxn modelId="{2B8302C6-5DAF-4693-B12D-9B23FD1FA3E7}" type="presParOf" srcId="{B3A8B6AD-6482-49E2-8234-7FA3DBDD63DE}" destId="{DA6C7523-AF73-4DA0-927B-8661A3CAC06A}" srcOrd="1" destOrd="0" presId="urn:microsoft.com/office/officeart/2005/8/layout/process4"/>
    <dgm:cxn modelId="{35F83D4C-3B6C-433E-AC38-DE9FC8660628}" type="presParOf" srcId="{B3A8B6AD-6482-49E2-8234-7FA3DBDD63DE}" destId="{7D7FD14E-DE7B-41C5-9148-7D2128D479D7}" srcOrd="2" destOrd="0" presId="urn:microsoft.com/office/officeart/2005/8/layout/process4"/>
    <dgm:cxn modelId="{0E0BBA70-5C3B-475D-A6C1-C730F70E61D0}" type="presParOf" srcId="{7D7FD14E-DE7B-41C5-9148-7D2128D479D7}" destId="{6A49A48F-9230-42EF-877A-2D1E1AD0BA6A}"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6C3C6-ABCC-458A-9329-A8587DCBFB52}">
      <dsp:nvSpPr>
        <dsp:cNvPr id="0" name=""/>
        <dsp:cNvSpPr/>
      </dsp:nvSpPr>
      <dsp:spPr>
        <a:xfrm>
          <a:off x="0" y="3034838"/>
          <a:ext cx="8066087" cy="996101"/>
        </a:xfrm>
        <a:prstGeom prst="rect">
          <a:avLst/>
        </a:prstGeom>
        <a:gradFill rotWithShape="0">
          <a:gsLst>
            <a:gs pos="0">
              <a:srgbClr val="000000">
                <a:hueOff val="0"/>
                <a:satOff val="0"/>
                <a:lumOff val="0"/>
                <a:alphaOff val="0"/>
                <a:shade val="51000"/>
                <a:satMod val="130000"/>
              </a:srgbClr>
            </a:gs>
            <a:gs pos="80000">
              <a:srgbClr val="000000">
                <a:hueOff val="0"/>
                <a:satOff val="0"/>
                <a:lumOff val="0"/>
                <a:alphaOff val="0"/>
                <a:shade val="93000"/>
                <a:satMod val="130000"/>
              </a:srgbClr>
            </a:gs>
            <a:gs pos="100000">
              <a:srgbClr val="00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solidFill>
                <a:srgbClr val="FFFFFF"/>
              </a:solidFill>
              <a:latin typeface="Helvetica 55 Roman"/>
              <a:ea typeface="+mn-ea"/>
              <a:cs typeface="+mn-cs"/>
            </a:rPr>
            <a:t>Comme il met souvent plus de temps pour accomplir une action </a:t>
          </a:r>
        </a:p>
      </dsp:txBody>
      <dsp:txXfrm>
        <a:off x="0" y="3034838"/>
        <a:ext cx="8066087" cy="537894"/>
      </dsp:txXfrm>
    </dsp:sp>
    <dsp:sp modelId="{65D6BC7E-1658-4D34-806C-0327C93FDA60}">
      <dsp:nvSpPr>
        <dsp:cNvPr id="0" name=""/>
        <dsp:cNvSpPr/>
      </dsp:nvSpPr>
      <dsp:spPr>
        <a:xfrm>
          <a:off x="0" y="3552811"/>
          <a:ext cx="8066087" cy="458206"/>
        </a:xfrm>
        <a:prstGeom prst="chevron">
          <a:avLst/>
        </a:prstGeom>
        <a:solidFill>
          <a:srgbClr val="FFD7CB">
            <a:alpha val="90000"/>
          </a:srgbClr>
        </a:solidFill>
        <a:ln w="9525" cap="flat" cmpd="sng" algn="ctr">
          <a:solidFill>
            <a:srgbClr val="000000">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solidFill>
                <a:srgbClr val="000000">
                  <a:hueOff val="0"/>
                  <a:satOff val="0"/>
                  <a:lumOff val="0"/>
                  <a:alphaOff val="0"/>
                </a:srgbClr>
              </a:solidFill>
              <a:latin typeface="Helvetica 55 Roman"/>
              <a:ea typeface="+mn-ea"/>
              <a:cs typeface="+mn-cs"/>
            </a:rPr>
            <a:t>alors les </a:t>
          </a:r>
          <a:r>
            <a:rPr lang="fr-FR" sz="1800" b="1" kern="1200" dirty="0">
              <a:solidFill>
                <a:srgbClr val="000000">
                  <a:hueOff val="0"/>
                  <a:satOff val="0"/>
                  <a:lumOff val="0"/>
                  <a:alphaOff val="0"/>
                </a:srgbClr>
              </a:solidFill>
              <a:latin typeface="Helvetica 55 Roman"/>
              <a:ea typeface="+mn-ea"/>
              <a:cs typeface="+mn-cs"/>
            </a:rPr>
            <a:t>délais d’interaction </a:t>
          </a:r>
          <a:r>
            <a:rPr lang="fr-FR" sz="1800" b="0" kern="1200" dirty="0">
              <a:solidFill>
                <a:srgbClr val="000000">
                  <a:hueOff val="0"/>
                  <a:satOff val="0"/>
                  <a:lumOff val="0"/>
                  <a:alphaOff val="0"/>
                </a:srgbClr>
              </a:solidFill>
              <a:latin typeface="Helvetica 55 Roman"/>
              <a:ea typeface="+mn-ea"/>
              <a:cs typeface="+mn-cs"/>
            </a:rPr>
            <a:t>doivent être </a:t>
          </a:r>
          <a:r>
            <a:rPr lang="fr-FR" sz="1800" b="1" kern="1200" dirty="0">
              <a:solidFill>
                <a:srgbClr val="000000">
                  <a:hueOff val="0"/>
                  <a:satOff val="0"/>
                  <a:lumOff val="0"/>
                  <a:alphaOff val="0"/>
                </a:srgbClr>
              </a:solidFill>
              <a:latin typeface="Helvetica 55 Roman"/>
              <a:ea typeface="+mn-ea"/>
              <a:cs typeface="+mn-cs"/>
            </a:rPr>
            <a:t>ajustés</a:t>
          </a:r>
          <a:r>
            <a:rPr lang="fr-FR" sz="1800" b="0" kern="1200" dirty="0">
              <a:solidFill>
                <a:srgbClr val="000000">
                  <a:hueOff val="0"/>
                  <a:satOff val="0"/>
                  <a:lumOff val="0"/>
                  <a:alphaOff val="0"/>
                </a:srgbClr>
              </a:solidFill>
              <a:latin typeface="Helvetica 55 Roman"/>
              <a:ea typeface="+mn-ea"/>
              <a:cs typeface="+mn-cs"/>
            </a:rPr>
            <a:t> </a:t>
          </a:r>
        </a:p>
      </dsp:txBody>
      <dsp:txXfrm>
        <a:off x="229103" y="3552811"/>
        <a:ext cx="7607881" cy="458206"/>
      </dsp:txXfrm>
    </dsp:sp>
    <dsp:sp modelId="{31C88A8F-8421-43C2-82F9-B7910A0DC37F}">
      <dsp:nvSpPr>
        <dsp:cNvPr id="0" name=""/>
        <dsp:cNvSpPr/>
      </dsp:nvSpPr>
      <dsp:spPr>
        <a:xfrm rot="10800000">
          <a:off x="0" y="1517775"/>
          <a:ext cx="8066087" cy="1532004"/>
        </a:xfrm>
        <a:prstGeom prst="upArrowCallout">
          <a:avLst/>
        </a:prstGeom>
        <a:gradFill rotWithShape="0">
          <a:gsLst>
            <a:gs pos="0">
              <a:srgbClr val="000000">
                <a:hueOff val="0"/>
                <a:satOff val="0"/>
                <a:lumOff val="0"/>
                <a:alphaOff val="0"/>
                <a:shade val="51000"/>
                <a:satMod val="130000"/>
              </a:srgbClr>
            </a:gs>
            <a:gs pos="80000">
              <a:srgbClr val="000000">
                <a:hueOff val="0"/>
                <a:satOff val="0"/>
                <a:lumOff val="0"/>
                <a:alphaOff val="0"/>
                <a:shade val="93000"/>
                <a:satMod val="130000"/>
              </a:srgbClr>
            </a:gs>
            <a:gs pos="100000">
              <a:srgbClr val="00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solidFill>
                <a:srgbClr val="FFFFFF"/>
              </a:solidFill>
              <a:latin typeface="Helvetica 55 Roman"/>
              <a:ea typeface="+mn-ea"/>
              <a:cs typeface="+mn-cs"/>
            </a:rPr>
            <a:t>Comme il manque de précision dans le pointage des éléments </a:t>
          </a:r>
        </a:p>
      </dsp:txBody>
      <dsp:txXfrm rot="-10800000">
        <a:off x="0" y="1517775"/>
        <a:ext cx="8066087" cy="537733"/>
      </dsp:txXfrm>
    </dsp:sp>
    <dsp:sp modelId="{C42C41AA-24FC-45DF-AA33-D147CD9F8CB6}">
      <dsp:nvSpPr>
        <dsp:cNvPr id="0" name=""/>
        <dsp:cNvSpPr/>
      </dsp:nvSpPr>
      <dsp:spPr>
        <a:xfrm>
          <a:off x="0" y="2055509"/>
          <a:ext cx="8066087" cy="458069"/>
        </a:xfrm>
        <a:prstGeom prst="chevron">
          <a:avLst/>
        </a:prstGeom>
        <a:solidFill>
          <a:srgbClr val="FFD7CB">
            <a:alpha val="90000"/>
          </a:srgbClr>
        </a:solidFill>
        <a:ln w="9525" cap="flat" cmpd="sng" algn="ctr">
          <a:solidFill>
            <a:srgbClr val="000000">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solidFill>
                <a:srgbClr val="000000">
                  <a:hueOff val="0"/>
                  <a:satOff val="0"/>
                  <a:lumOff val="0"/>
                  <a:alphaOff val="0"/>
                </a:srgbClr>
              </a:solidFill>
              <a:latin typeface="Helvetica 55 Roman"/>
              <a:ea typeface="+mn-ea"/>
              <a:cs typeface="+mn-cs"/>
            </a:rPr>
            <a:t>alors les </a:t>
          </a:r>
          <a:r>
            <a:rPr lang="fr-FR" sz="1800" b="1" kern="1200" dirty="0">
              <a:solidFill>
                <a:srgbClr val="000000">
                  <a:hueOff val="0"/>
                  <a:satOff val="0"/>
                  <a:lumOff val="0"/>
                  <a:alphaOff val="0"/>
                </a:srgbClr>
              </a:solidFill>
              <a:latin typeface="Helvetica 55 Roman"/>
              <a:ea typeface="+mn-ea"/>
              <a:cs typeface="+mn-cs"/>
            </a:rPr>
            <a:t>zones de clic </a:t>
          </a:r>
          <a:r>
            <a:rPr lang="fr-FR" sz="1800" b="0" kern="1200" dirty="0">
              <a:solidFill>
                <a:srgbClr val="000000">
                  <a:hueOff val="0"/>
                  <a:satOff val="0"/>
                  <a:lumOff val="0"/>
                  <a:alphaOff val="0"/>
                </a:srgbClr>
              </a:solidFill>
              <a:latin typeface="Helvetica 55 Roman"/>
              <a:ea typeface="+mn-ea"/>
              <a:cs typeface="+mn-cs"/>
            </a:rPr>
            <a:t>doivent être de </a:t>
          </a:r>
          <a:r>
            <a:rPr lang="fr-FR" sz="1800" b="1" kern="1200" dirty="0">
              <a:solidFill>
                <a:srgbClr val="000000">
                  <a:hueOff val="0"/>
                  <a:satOff val="0"/>
                  <a:lumOff val="0"/>
                  <a:alphaOff val="0"/>
                </a:srgbClr>
              </a:solidFill>
              <a:latin typeface="Helvetica 55 Roman"/>
              <a:ea typeface="+mn-ea"/>
              <a:cs typeface="+mn-cs"/>
            </a:rPr>
            <a:t>taille suffisante </a:t>
          </a:r>
          <a:r>
            <a:rPr lang="fr-FR" sz="1800" b="0" kern="1200" dirty="0">
              <a:solidFill>
                <a:srgbClr val="000000">
                  <a:hueOff val="0"/>
                  <a:satOff val="0"/>
                  <a:lumOff val="0"/>
                  <a:alphaOff val="0"/>
                </a:srgbClr>
              </a:solidFill>
              <a:latin typeface="Helvetica 55 Roman"/>
              <a:ea typeface="+mn-ea"/>
              <a:cs typeface="+mn-cs"/>
            </a:rPr>
            <a:t>(++ sur mobile)</a:t>
          </a:r>
        </a:p>
      </dsp:txBody>
      <dsp:txXfrm>
        <a:off x="229035" y="2055509"/>
        <a:ext cx="7608018" cy="458069"/>
      </dsp:txXfrm>
    </dsp:sp>
    <dsp:sp modelId="{0C37A959-1B59-4AD7-B3C4-B85CE4ADC5E8}">
      <dsp:nvSpPr>
        <dsp:cNvPr id="0" name=""/>
        <dsp:cNvSpPr/>
      </dsp:nvSpPr>
      <dsp:spPr>
        <a:xfrm rot="10800000">
          <a:off x="0" y="0"/>
          <a:ext cx="8066087" cy="1532004"/>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dirty="0">
              <a:solidFill>
                <a:srgbClr val="FFFFFF"/>
              </a:solidFill>
              <a:latin typeface="Helvetica 55 Roman"/>
              <a:ea typeface="+mn-ea"/>
              <a:cs typeface="+mn-cs"/>
            </a:rPr>
            <a:t>Comme il n’utilise que le clavier pour naviguer même virtuel</a:t>
          </a:r>
          <a:endParaRPr lang="fr-FR" sz="1800" kern="1200" dirty="0">
            <a:solidFill>
              <a:schemeClr val="bg1"/>
            </a:solidFill>
          </a:endParaRPr>
        </a:p>
      </dsp:txBody>
      <dsp:txXfrm rot="-10800000">
        <a:off x="0" y="0"/>
        <a:ext cx="8066087" cy="537733"/>
      </dsp:txXfrm>
    </dsp:sp>
    <dsp:sp modelId="{CEDF1D60-5576-4D4D-A578-D9E33A046C6B}">
      <dsp:nvSpPr>
        <dsp:cNvPr id="0" name=""/>
        <dsp:cNvSpPr/>
      </dsp:nvSpPr>
      <dsp:spPr>
        <a:xfrm>
          <a:off x="0" y="538446"/>
          <a:ext cx="8066087" cy="458069"/>
        </a:xfrm>
        <a:prstGeom prst="chevron">
          <a:avLst/>
        </a:prstGeom>
        <a:solidFill>
          <a:srgbClr val="FFD7CB">
            <a:alpha val="90000"/>
          </a:srgbClr>
        </a:solidFill>
        <a:ln w="9525" cap="flat" cmpd="sng" algn="ctr">
          <a:solidFill>
            <a:srgbClr val="000000">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solidFill>
                <a:srgbClr val="000000">
                  <a:hueOff val="0"/>
                  <a:satOff val="0"/>
                  <a:lumOff val="0"/>
                  <a:alphaOff val="0"/>
                </a:srgbClr>
              </a:solidFill>
              <a:latin typeface="Helvetica 55 Roman"/>
              <a:ea typeface="+mn-ea"/>
              <a:cs typeface="+mn-cs"/>
            </a:rPr>
            <a:t>alors tout doit être </a:t>
          </a:r>
          <a:r>
            <a:rPr lang="fr-FR" sz="1800" b="1" kern="1200" dirty="0">
              <a:solidFill>
                <a:srgbClr val="000000">
                  <a:hueOff val="0"/>
                  <a:satOff val="0"/>
                  <a:lumOff val="0"/>
                  <a:alphaOff val="0"/>
                </a:srgbClr>
              </a:solidFill>
              <a:latin typeface="Helvetica 55 Roman"/>
              <a:ea typeface="+mn-ea"/>
              <a:cs typeface="+mn-cs"/>
            </a:rPr>
            <a:t>utilisable au clavier</a:t>
          </a:r>
          <a:r>
            <a:rPr lang="fr-FR" sz="1800" b="0" kern="1200" dirty="0">
              <a:solidFill>
                <a:srgbClr val="000000">
                  <a:hueOff val="0"/>
                  <a:satOff val="0"/>
                  <a:lumOff val="0"/>
                  <a:alphaOff val="0"/>
                </a:srgbClr>
              </a:solidFill>
              <a:latin typeface="Helvetica 55 Roman"/>
              <a:ea typeface="+mn-ea"/>
              <a:cs typeface="+mn-cs"/>
            </a:rPr>
            <a:t>.</a:t>
          </a:r>
        </a:p>
      </dsp:txBody>
      <dsp:txXfrm>
        <a:off x="229035" y="538446"/>
        <a:ext cx="7608018" cy="458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1ABA0-986D-4F35-855F-0D8E224982B0}">
      <dsp:nvSpPr>
        <dsp:cNvPr id="0" name=""/>
        <dsp:cNvSpPr/>
      </dsp:nvSpPr>
      <dsp:spPr>
        <a:xfrm>
          <a:off x="0" y="2232249"/>
          <a:ext cx="8066087" cy="996101"/>
        </a:xfrm>
        <a:prstGeom prst="rec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endParaRPr lang="fr-FR" sz="1900" kern="1200" dirty="0">
            <a:latin typeface="+mn-lt"/>
          </a:endParaRPr>
        </a:p>
      </dsp:txBody>
      <dsp:txXfrm>
        <a:off x="0" y="2232249"/>
        <a:ext cx="8066087" cy="537894"/>
      </dsp:txXfrm>
    </dsp:sp>
    <dsp:sp modelId="{5F443F52-A564-418F-86C8-26A5AEB81CA9}">
      <dsp:nvSpPr>
        <dsp:cNvPr id="0" name=""/>
        <dsp:cNvSpPr/>
      </dsp:nvSpPr>
      <dsp:spPr>
        <a:xfrm>
          <a:off x="0" y="2592286"/>
          <a:ext cx="8066087" cy="45820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fr-FR" sz="1500" kern="1200" dirty="0">
              <a:latin typeface="+mn-lt"/>
            </a:rPr>
            <a:t>… i</a:t>
          </a:r>
          <a:r>
            <a:rPr lang="fr-FR" sz="1500" b="0" kern="1200" dirty="0">
              <a:latin typeface="+mn-lt"/>
            </a:rPr>
            <a:t>l peut avoir besoin d’une transcription proche du document présenté à l’écran</a:t>
          </a:r>
          <a:endParaRPr lang="fr-FR" sz="1500" kern="1200" dirty="0">
            <a:latin typeface="+mn-lt"/>
          </a:endParaRPr>
        </a:p>
      </dsp:txBody>
      <dsp:txXfrm>
        <a:off x="229103" y="2592286"/>
        <a:ext cx="7607881" cy="458206"/>
      </dsp:txXfrm>
    </dsp:sp>
    <dsp:sp modelId="{A7EE82C1-E78C-4ABC-8298-4026F0741D61}">
      <dsp:nvSpPr>
        <dsp:cNvPr id="0" name=""/>
        <dsp:cNvSpPr/>
      </dsp:nvSpPr>
      <dsp:spPr>
        <a:xfrm rot="10800000">
          <a:off x="0" y="555431"/>
          <a:ext cx="8066087" cy="1532004"/>
        </a:xfrm>
        <a:prstGeom prst="upArrowCallou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endParaRPr lang="fr-FR" sz="1900" kern="1200" dirty="0">
            <a:latin typeface="+mn-lt"/>
          </a:endParaRPr>
        </a:p>
      </dsp:txBody>
      <dsp:txXfrm rot="-10800000">
        <a:off x="0" y="555431"/>
        <a:ext cx="8066087" cy="537733"/>
      </dsp:txXfrm>
    </dsp:sp>
    <dsp:sp modelId="{E060D4AF-8E5F-4C28-86B3-AEB8B9487C81}">
      <dsp:nvSpPr>
        <dsp:cNvPr id="0" name=""/>
        <dsp:cNvSpPr/>
      </dsp:nvSpPr>
      <dsp:spPr>
        <a:xfrm>
          <a:off x="0" y="1584178"/>
          <a:ext cx="8066087" cy="458069"/>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fr-FR" sz="1500" b="0" kern="1200" dirty="0">
              <a:latin typeface="+mn-lt"/>
            </a:rPr>
            <a:t>… si des podcasts alors ils doivent être retranscrits et les vidéos doivent être sous-titrées</a:t>
          </a:r>
          <a:endParaRPr lang="fr-FR" sz="1500" kern="1200" dirty="0">
            <a:latin typeface="+mn-lt"/>
          </a:endParaRPr>
        </a:p>
      </dsp:txBody>
      <dsp:txXfrm>
        <a:off x="229035" y="1584178"/>
        <a:ext cx="7608018" cy="458069"/>
      </dsp:txXfrm>
    </dsp:sp>
    <dsp:sp modelId="{EEF075AA-F0EA-4FD0-8661-108CAE5B4D19}">
      <dsp:nvSpPr>
        <dsp:cNvPr id="0" name=""/>
        <dsp:cNvSpPr/>
      </dsp:nvSpPr>
      <dsp:spPr>
        <a:xfrm rot="10800000">
          <a:off x="0" y="712"/>
          <a:ext cx="8066087" cy="1532004"/>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mn-lt"/>
            </a:rPr>
            <a:t>Comme il peut mal comprendre, même s’il a des appareils auditifs </a:t>
          </a:r>
        </a:p>
      </dsp:txBody>
      <dsp:txXfrm rot="-10800000">
        <a:off x="0" y="712"/>
        <a:ext cx="8066087" cy="537733"/>
      </dsp:txXfrm>
    </dsp:sp>
    <dsp:sp modelId="{92CC2F1F-630A-4730-B1E1-FFAB04380025}">
      <dsp:nvSpPr>
        <dsp:cNvPr id="0" name=""/>
        <dsp:cNvSpPr/>
      </dsp:nvSpPr>
      <dsp:spPr>
        <a:xfrm>
          <a:off x="0" y="538446"/>
          <a:ext cx="8066087" cy="458069"/>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fr-FR" sz="1500" kern="1200" dirty="0">
              <a:latin typeface="+mn-lt"/>
            </a:rPr>
            <a:t>… alors il est important de porter attention à la qualité  des flux audio et aux réglages des matériels des interlocuteurs</a:t>
          </a:r>
        </a:p>
      </dsp:txBody>
      <dsp:txXfrm>
        <a:off x="229035" y="538446"/>
        <a:ext cx="7608018" cy="458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DA522-2F26-40C7-9AC4-D78A2E43BD7F}">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45F4E-4E43-4F9F-BF17-B9B1D72CD5B8}">
      <dsp:nvSpPr>
        <dsp:cNvPr id="0" name=""/>
        <dsp:cNvSpPr/>
      </dsp:nvSpPr>
      <dsp:spPr>
        <a:xfrm>
          <a:off x="2730500" y="2951479"/>
          <a:ext cx="635000" cy="40640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DE24A3-6876-4309-8F1A-7F58AB9A01BB}">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Clr>
              <a:srgbClr val="FF6600"/>
            </a:buClr>
            <a:buSzPct val="125000"/>
            <a:buNone/>
          </a:pPr>
          <a:r>
            <a:rPr lang="fr-FR" sz="1400" kern="1200" dirty="0">
              <a:solidFill>
                <a:schemeClr val="bg1"/>
              </a:solidFill>
              <a:latin typeface="Helvetica 55 Roman" panose="020B0604020202020204" pitchFamily="34" charset="0"/>
            </a:rPr>
            <a:t>Reconstitution à la volée des éléments linguistiques non perçus en écartant les sosies labiaux.</a:t>
          </a:r>
          <a:endParaRPr lang="fr-FR" sz="1400" kern="1200" dirty="0"/>
        </a:p>
      </dsp:txBody>
      <dsp:txXfrm>
        <a:off x="1524000" y="3276600"/>
        <a:ext cx="3048000" cy="762000"/>
      </dsp:txXfrm>
    </dsp:sp>
    <dsp:sp modelId="{9C9CCB1E-2720-4FF9-B121-5AAD04F5776C}">
      <dsp:nvSpPr>
        <dsp:cNvPr id="0" name=""/>
        <dsp:cNvSpPr/>
      </dsp:nvSpPr>
      <dsp:spPr>
        <a:xfrm>
          <a:off x="2595880" y="1390904"/>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connaissance contexte</a:t>
          </a:r>
          <a:endParaRPr lang="fr-FR" sz="1000" kern="1200" dirty="0">
            <a:solidFill>
              <a:schemeClr val="tx1"/>
            </a:solidFill>
          </a:endParaRPr>
        </a:p>
      </dsp:txBody>
      <dsp:txXfrm>
        <a:off x="2763268" y="1558292"/>
        <a:ext cx="808224" cy="808224"/>
      </dsp:txXfrm>
    </dsp:sp>
    <dsp:sp modelId="{CBDFA68B-A55D-4465-8C31-324AEB65D449}">
      <dsp:nvSpPr>
        <dsp:cNvPr id="0" name=""/>
        <dsp:cNvSpPr/>
      </dsp:nvSpPr>
      <dsp:spPr>
        <a:xfrm>
          <a:off x="1778000" y="533399"/>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imagination des mots contenant ces syllabes</a:t>
          </a:r>
          <a:endParaRPr lang="fr-FR" sz="1000" kern="1200" dirty="0">
            <a:solidFill>
              <a:schemeClr val="tx1"/>
            </a:solidFill>
          </a:endParaRPr>
        </a:p>
      </dsp:txBody>
      <dsp:txXfrm>
        <a:off x="1945388" y="700787"/>
        <a:ext cx="808224" cy="808224"/>
      </dsp:txXfrm>
    </dsp:sp>
    <dsp:sp modelId="{4C81FCB6-F208-424B-AD86-ED416D7AC4C6}">
      <dsp:nvSpPr>
        <dsp:cNvPr id="0" name=""/>
        <dsp:cNvSpPr/>
      </dsp:nvSpPr>
      <dsp:spPr>
        <a:xfrm>
          <a:off x="2946400" y="257047"/>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quelques syllabes lues sur les lèvres</a:t>
          </a:r>
          <a:endParaRPr lang="fr-FR" sz="1000" kern="1200" dirty="0">
            <a:solidFill>
              <a:schemeClr val="tx1"/>
            </a:solidFill>
          </a:endParaRPr>
        </a:p>
      </dsp:txBody>
      <dsp:txXfrm>
        <a:off x="3113788" y="424435"/>
        <a:ext cx="808224" cy="808224"/>
      </dsp:txXfrm>
    </dsp:sp>
    <dsp:sp modelId="{A23304FE-3FBA-4BCD-881D-D4D2B2A10569}">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1ABA0-986D-4F35-855F-0D8E224982B0}">
      <dsp:nvSpPr>
        <dsp:cNvPr id="0" name=""/>
        <dsp:cNvSpPr/>
      </dsp:nvSpPr>
      <dsp:spPr>
        <a:xfrm>
          <a:off x="0" y="1853409"/>
          <a:ext cx="8066087" cy="827051"/>
        </a:xfrm>
        <a:prstGeom prst="rec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mn-lt"/>
          </a:endParaRPr>
        </a:p>
      </dsp:txBody>
      <dsp:txXfrm>
        <a:off x="0" y="1853409"/>
        <a:ext cx="8066087" cy="446607"/>
      </dsp:txXfrm>
    </dsp:sp>
    <dsp:sp modelId="{5F443F52-A564-418F-86C8-26A5AEB81CA9}">
      <dsp:nvSpPr>
        <dsp:cNvPr id="0" name=""/>
        <dsp:cNvSpPr/>
      </dsp:nvSpPr>
      <dsp:spPr>
        <a:xfrm>
          <a:off x="0" y="2152343"/>
          <a:ext cx="8066087" cy="38044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mn-lt"/>
            </a:rPr>
            <a:t>… i</a:t>
          </a:r>
          <a:r>
            <a:rPr lang="fr-FR" sz="1300" b="0" kern="1200" dirty="0">
              <a:latin typeface="+mn-lt"/>
            </a:rPr>
            <a:t>l peut avoir besoin d’une transcription proche du document présenté à l’écran</a:t>
          </a:r>
          <a:endParaRPr lang="fr-FR" sz="1300" kern="1200" dirty="0">
            <a:latin typeface="+mn-lt"/>
          </a:endParaRPr>
        </a:p>
      </dsp:txBody>
      <dsp:txXfrm>
        <a:off x="190222" y="2152343"/>
        <a:ext cx="7685644" cy="380443"/>
      </dsp:txXfrm>
    </dsp:sp>
    <dsp:sp modelId="{A7EE82C1-E78C-4ABC-8298-4026F0741D61}">
      <dsp:nvSpPr>
        <dsp:cNvPr id="0" name=""/>
        <dsp:cNvSpPr/>
      </dsp:nvSpPr>
      <dsp:spPr>
        <a:xfrm rot="10800000">
          <a:off x="0" y="461168"/>
          <a:ext cx="8066087" cy="1272004"/>
        </a:xfrm>
        <a:prstGeom prst="upArrowCallou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mn-lt"/>
          </a:endParaRPr>
        </a:p>
      </dsp:txBody>
      <dsp:txXfrm rot="-10800000">
        <a:off x="0" y="461168"/>
        <a:ext cx="8066087" cy="446473"/>
      </dsp:txXfrm>
    </dsp:sp>
    <dsp:sp modelId="{E060D4AF-8E5F-4C28-86B3-AEB8B9487C81}">
      <dsp:nvSpPr>
        <dsp:cNvPr id="0" name=""/>
        <dsp:cNvSpPr/>
      </dsp:nvSpPr>
      <dsp:spPr>
        <a:xfrm>
          <a:off x="0" y="1315324"/>
          <a:ext cx="8066087" cy="380329"/>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fr-FR" sz="1300" b="0" kern="1200" dirty="0">
              <a:latin typeface="+mn-lt"/>
            </a:rPr>
            <a:t>… si des podcasts alors ils doivent être retranscrits et les vidéos doivent être sous-titrées</a:t>
          </a:r>
          <a:endParaRPr lang="fr-FR" sz="1300" kern="1200" dirty="0">
            <a:latin typeface="+mn-lt"/>
          </a:endParaRPr>
        </a:p>
      </dsp:txBody>
      <dsp:txXfrm>
        <a:off x="190165" y="1315324"/>
        <a:ext cx="7685758" cy="380329"/>
      </dsp:txXfrm>
    </dsp:sp>
    <dsp:sp modelId="{EEF075AA-F0EA-4FD0-8661-108CAE5B4D19}">
      <dsp:nvSpPr>
        <dsp:cNvPr id="0" name=""/>
        <dsp:cNvSpPr/>
      </dsp:nvSpPr>
      <dsp:spPr>
        <a:xfrm rot="10800000">
          <a:off x="0" y="591"/>
          <a:ext cx="8066087" cy="1272004"/>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mn-lt"/>
            </a:rPr>
            <a:t>Comme il n’a pas accès à l’information audio</a:t>
          </a:r>
          <a:endParaRPr lang="fr-FR" sz="1800" kern="1200" dirty="0">
            <a:solidFill>
              <a:schemeClr val="bg1"/>
            </a:solidFill>
          </a:endParaRPr>
        </a:p>
      </dsp:txBody>
      <dsp:txXfrm rot="-10800000">
        <a:off x="0" y="591"/>
        <a:ext cx="8066087" cy="446473"/>
      </dsp:txXfrm>
    </dsp:sp>
    <dsp:sp modelId="{92CC2F1F-630A-4730-B1E1-FFAB04380025}">
      <dsp:nvSpPr>
        <dsp:cNvPr id="0" name=""/>
        <dsp:cNvSpPr/>
      </dsp:nvSpPr>
      <dsp:spPr>
        <a:xfrm>
          <a:off x="0" y="447065"/>
          <a:ext cx="8066087" cy="380329"/>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mn-lt"/>
            </a:rPr>
            <a:t>… alors il est important de porter attention à la qualité des flux audio et aux réglages des matériels des interlocuteurs</a:t>
          </a:r>
        </a:p>
      </dsp:txBody>
      <dsp:txXfrm>
        <a:off x="190165" y="447065"/>
        <a:ext cx="7685758" cy="3803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C7523-AF73-4DA0-927B-8661A3CAC06A}">
      <dsp:nvSpPr>
        <dsp:cNvPr id="0" name=""/>
        <dsp:cNvSpPr/>
      </dsp:nvSpPr>
      <dsp:spPr>
        <a:xfrm>
          <a:off x="0" y="0"/>
          <a:ext cx="8066087" cy="1104915"/>
        </a:xfrm>
        <a:prstGeom prst="rec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mn-lt"/>
            </a:rPr>
            <a:t>En réunion à distance comme il n’a pas accès aux audio</a:t>
          </a:r>
          <a:r>
            <a:rPr lang="fr-FR" sz="1800" kern="1200" dirty="0"/>
            <a:t> </a:t>
          </a:r>
          <a:endParaRPr lang="fr-FR" sz="1800" kern="1200" dirty="0">
            <a:solidFill>
              <a:schemeClr val="bg1"/>
            </a:solidFill>
          </a:endParaRPr>
        </a:p>
      </dsp:txBody>
      <dsp:txXfrm>
        <a:off x="0" y="0"/>
        <a:ext cx="8066087" cy="596654"/>
      </dsp:txXfrm>
    </dsp:sp>
    <dsp:sp modelId="{6A49A48F-9230-42EF-877A-2D1E1AD0BA6A}">
      <dsp:nvSpPr>
        <dsp:cNvPr id="0" name=""/>
        <dsp:cNvSpPr/>
      </dsp:nvSpPr>
      <dsp:spPr>
        <a:xfrm>
          <a:off x="0" y="574555"/>
          <a:ext cx="8066087" cy="508260"/>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mn-lt"/>
            </a:rPr>
            <a:t>… alors en plus du document projeté, </a:t>
          </a:r>
          <a:br>
            <a:rPr lang="fr-FR" sz="1200" b="0" kern="1200" dirty="0">
              <a:latin typeface="+mn-lt"/>
            </a:rPr>
          </a:br>
          <a:r>
            <a:rPr lang="fr-FR" sz="1200" b="0" kern="1200" dirty="0">
              <a:latin typeface="+mn-lt"/>
            </a:rPr>
            <a:t>il a besoin de voir simultanément plusieurs interlocuteurs de son choix</a:t>
          </a:r>
        </a:p>
      </dsp:txBody>
      <dsp:txXfrm>
        <a:off x="254130" y="574555"/>
        <a:ext cx="7557827" cy="5082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91F2E-96B0-45C5-B1A5-DE1ABD65AC68}"/>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90BC17A1-F3D1-49C3-9112-BBC2574A1FD5}"/>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B4C39947-B640-4A44-B246-564393D15FE9}" type="datetimeFigureOut">
              <a:rPr lang="en-GB"/>
              <a:pPr>
                <a:defRPr/>
              </a:pPr>
              <a:t>08/11/2022</a:t>
            </a:fld>
            <a:endParaRPr lang="en-GB" dirty="0"/>
          </a:p>
        </p:txBody>
      </p:sp>
      <p:sp>
        <p:nvSpPr>
          <p:cNvPr id="4" name="Footer Placeholder 3">
            <a:extLst>
              <a:ext uri="{FF2B5EF4-FFF2-40B4-BE49-F238E27FC236}">
                <a16:creationId xmlns:a16="http://schemas.microsoft.com/office/drawing/2014/main" id="{7E9D8E36-FDFE-471E-A22A-7B01052A3862}"/>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E2AB7C6C-E0DF-4C70-89DC-B6465C4CBCA9}"/>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91FC6857-9043-437D-94F6-8578B6CF40E4}"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F960985-4651-41CD-B9AB-D7C95EE3C340}"/>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98FFD0EB-DCE5-4E03-A0F7-64F5D3619251}"/>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nis.chene.pages.gitlab.tech.orange/perso-na/fr/persona.html?id=thoma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hear-it.org/fr/Ce-que-per-oivent-ceux-qui-ont-une-deficience-auditive-ou-des-acouphen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starkeycanada.ca/hearing-loss-simulator#!/hls/page/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nis.chene.pages.gitlab.tech.orange/perso-na/fr/persona.html?id=sim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857F2C8-3B08-4650-B5B1-DF00DF4C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A016569-D84E-493B-8FCA-2D6B06C9C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e l'image des diapositives 1">
            <a:extLst>
              <a:ext uri="{FF2B5EF4-FFF2-40B4-BE49-F238E27FC236}">
                <a16:creationId xmlns:a16="http://schemas.microsoft.com/office/drawing/2014/main" id="{5391BE59-98A7-4646-B04D-5616D55BD2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a:extLst>
              <a:ext uri="{FF2B5EF4-FFF2-40B4-BE49-F238E27FC236}">
                <a16:creationId xmlns:a16="http://schemas.microsoft.com/office/drawing/2014/main" id="{6306D9FC-EDEC-4303-B46E-0CE4FACC1D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endParaRPr lang="fr-FR" altLang="fr-FR" sz="4800">
              <a:solidFill>
                <a:srgbClr val="000000"/>
              </a:solidFill>
              <a:latin typeface="HelvNeueOrange"/>
            </a:endParaRPr>
          </a:p>
          <a:p>
            <a:pPr>
              <a:buFont typeface="Arial" panose="020B0604020202020204" pitchFamily="34" charset="0"/>
              <a:buChar char="•"/>
            </a:pPr>
            <a:endParaRPr lang="fr-FR" altLang="fr-FR" sz="4800">
              <a:solidFill>
                <a:srgbClr val="000000"/>
              </a:solidFill>
              <a:latin typeface="HelvNeueOrange"/>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B00046A7-18B6-45BD-84BE-8C32E91DE070}"/>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8495CC6F-1C25-4A8F-AB0E-10C379F8C993}"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e l'image des diapositives 1">
            <a:extLst>
              <a:ext uri="{FF2B5EF4-FFF2-40B4-BE49-F238E27FC236}">
                <a16:creationId xmlns:a16="http://schemas.microsoft.com/office/drawing/2014/main" id="{09BF7D3A-A28B-433B-8FFE-16B8486553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F5FA2420-595D-4EEF-90A6-1457F7DB92EA}"/>
              </a:ext>
            </a:extLst>
          </p:cNvPr>
          <p:cNvSpPr>
            <a:spLocks noGrp="1" noChangeArrowheads="1"/>
          </p:cNvSpPr>
          <p:nvPr>
            <p:ph type="body" idx="1"/>
          </p:nvPr>
        </p:nvSpPr>
        <p:spPr bwMode="auto"/>
        <p:txBody>
          <a:bodyPr/>
          <a:lstStyle/>
          <a:p>
            <a:pPr>
              <a:buFont typeface="Arial" panose="020B0604020202020204" pitchFamily="34" charset="0"/>
              <a:buChar char="•"/>
              <a:defRPr/>
            </a:pPr>
            <a:r>
              <a:rPr lang="fr-FR" sz="3600" b="1" dirty="0">
                <a:solidFill>
                  <a:srgbClr val="000000"/>
                </a:solidFill>
                <a:latin typeface="HelvNeueOrange"/>
              </a:rPr>
              <a:t>Ordinateur : </a:t>
            </a:r>
            <a:r>
              <a:rPr lang="fr-FR" sz="3600" dirty="0">
                <a:solidFill>
                  <a:srgbClr val="000000"/>
                </a:solidFill>
                <a:latin typeface="HelvNeueOrange"/>
              </a:rPr>
              <a:t>PC portable professionnel, </a:t>
            </a:r>
            <a:r>
              <a:rPr lang="fr-FR" sz="3600" dirty="0">
                <a:solidFill>
                  <a:srgbClr val="000000"/>
                </a:solidFill>
                <a:latin typeface="HelvNeueOrange"/>
                <a:hlinkClick r:id="rId3"/>
              </a:rPr>
              <a:t>clavier bépo </a:t>
            </a:r>
            <a:r>
              <a:rPr lang="fr-FR" sz="3600" dirty="0">
                <a:solidFill>
                  <a:srgbClr val="000000"/>
                </a:solidFill>
                <a:latin typeface="HelvNeueOrange"/>
              </a:rPr>
              <a:t>, </a:t>
            </a:r>
            <a:r>
              <a:rPr lang="fr-FR" sz="3600" dirty="0">
                <a:solidFill>
                  <a:srgbClr val="000000"/>
                </a:solidFill>
                <a:latin typeface="HelvNeueOrange"/>
                <a:hlinkClick r:id="rId3"/>
              </a:rPr>
              <a:t>souris verticale </a:t>
            </a:r>
            <a:r>
              <a:rPr lang="fr-FR" sz="3600" dirty="0">
                <a:solidFill>
                  <a:srgbClr val="000000"/>
                </a:solidFill>
                <a:latin typeface="HelvNeueOrange"/>
              </a:rPr>
              <a:t> et logiciel de reconnaissance vocale.</a:t>
            </a:r>
            <a:br>
              <a:rPr lang="fr-FR" sz="3600" dirty="0">
                <a:solidFill>
                  <a:srgbClr val="000000"/>
                </a:solidFill>
                <a:latin typeface="HelvNeueOrange"/>
              </a:rPr>
            </a:br>
            <a:r>
              <a:rPr lang="fr-FR" sz="3600" dirty="0">
                <a:solidFill>
                  <a:srgbClr val="000000"/>
                </a:solidFill>
                <a:latin typeface="HelvNeueOrange"/>
              </a:rPr>
              <a:t>(le bépo est une disposition de symboles et de caractères conçue pour les claviers d’ordinateur afin de faciliter la saisie du français, des éléments typographiques, sans oublier les symboles de programmation. Elle donne accès à de nombreux caractères d’autres langues.(</a:t>
            </a:r>
          </a:p>
          <a:p>
            <a:pPr>
              <a:buFont typeface="Arial" panose="020B0604020202020204" pitchFamily="34" charset="0"/>
              <a:buChar char="•"/>
              <a:defRPr/>
            </a:pPr>
            <a:r>
              <a:rPr lang="fr-FR" sz="3600" b="1" dirty="0">
                <a:solidFill>
                  <a:srgbClr val="000000"/>
                </a:solidFill>
                <a:latin typeface="HelvNeueOrange"/>
              </a:rPr>
              <a:t>Tél. mobile : </a:t>
            </a:r>
            <a:r>
              <a:rPr lang="fr-FR" sz="3600" dirty="0">
                <a:solidFill>
                  <a:srgbClr val="000000"/>
                </a:solidFill>
                <a:latin typeface="HelvNeueOrange"/>
              </a:rPr>
              <a:t>Modèle Android performant</a:t>
            </a:r>
          </a:p>
          <a:p>
            <a:pPr>
              <a:buFont typeface="Arial" panose="020B0604020202020204" pitchFamily="34" charset="0"/>
              <a:buChar char="•"/>
              <a:defRPr/>
            </a:pPr>
            <a:r>
              <a:rPr lang="fr-FR" sz="3600" b="1" dirty="0">
                <a:solidFill>
                  <a:srgbClr val="000000"/>
                </a:solidFill>
                <a:latin typeface="HelvNeueOrange"/>
              </a:rPr>
              <a:t>Autre(s) : </a:t>
            </a:r>
            <a:r>
              <a:rPr lang="fr-FR" sz="3600" dirty="0">
                <a:solidFill>
                  <a:srgbClr val="000000"/>
                </a:solidFill>
                <a:latin typeface="HelvNeueOrange"/>
                <a:hlinkClick r:id="rId3"/>
              </a:rPr>
              <a:t>Bureau assis-debout </a:t>
            </a:r>
            <a:endParaRPr lang="fr-FR" sz="3600" dirty="0">
              <a:solidFill>
                <a:srgbClr val="000000"/>
              </a:solidFill>
              <a:latin typeface="HelvNeueOrange"/>
            </a:endParaRPr>
          </a:p>
          <a:p>
            <a:pPr marL="447675" lvl="1" indent="-171450">
              <a:buFont typeface="Arial" panose="020B0604020202020204" pitchFamily="34" charset="0"/>
              <a:buChar char="•"/>
              <a:defRPr/>
            </a:pPr>
            <a:endParaRPr lang="fr-FR" altLang="fr-FR" sz="1400" b="1" dirty="0">
              <a:solidFill>
                <a:srgbClr val="FE7900"/>
              </a:solidFill>
            </a:endParaRPr>
          </a:p>
          <a:p>
            <a:pPr marL="571500" indent="-571500">
              <a:buFont typeface="Arial" panose="020B0604020202020204" pitchFamily="34" charset="0"/>
              <a:buChar char="•"/>
              <a:defRPr/>
            </a:pPr>
            <a:r>
              <a:rPr lang="fr-FR" sz="3600" dirty="0">
                <a:solidFill>
                  <a:srgbClr val="000000"/>
                </a:solidFill>
                <a:latin typeface="HelvNeueOrange"/>
              </a:rPr>
              <a:t>Pour Thomas, l’ordinateur est un outil exclusivement professionnel. En moyenne, au travail il passe 6 heures par jour devant son PC, alors, chez lui, il évite de l'allumer. De plus, </a:t>
            </a:r>
            <a:r>
              <a:rPr lang="fr-FR" sz="3600" b="1" dirty="0">
                <a:solidFill>
                  <a:srgbClr val="000000"/>
                </a:solidFill>
                <a:latin typeface="HelvNeueOrange"/>
              </a:rPr>
              <a:t>ses </a:t>
            </a:r>
            <a:r>
              <a:rPr lang="fr-FR" sz="3600" b="1" dirty="0">
                <a:solidFill>
                  <a:srgbClr val="000000"/>
                </a:solidFill>
                <a:latin typeface="HelvNeueOrange"/>
                <a:hlinkClick r:id="rId3"/>
              </a:rPr>
              <a:t>troubles musculosquelettiques </a:t>
            </a:r>
            <a:r>
              <a:rPr lang="fr-FR" sz="3600" b="1" dirty="0">
                <a:solidFill>
                  <a:srgbClr val="000000"/>
                </a:solidFill>
                <a:latin typeface="HelvNeueOrange"/>
              </a:rPr>
              <a:t> rendent très pénible l’utilisation d’une souris</a:t>
            </a:r>
            <a:r>
              <a:rPr lang="fr-FR" sz="3600" dirty="0">
                <a:solidFill>
                  <a:srgbClr val="000000"/>
                </a:solidFill>
                <a:latin typeface="HelvNeueOrange"/>
              </a:rPr>
              <a:t>, même verticale, et naviguer qu'à partir d'un clavier reste un doux rêve !</a:t>
            </a:r>
          </a:p>
          <a:p>
            <a:pPr marL="571500" indent="-571500">
              <a:buFont typeface="Arial" panose="020B0604020202020204" pitchFamily="34" charset="0"/>
              <a:buChar char="•"/>
              <a:defRPr/>
            </a:pPr>
            <a:endParaRPr lang="fr-FR" sz="3600" dirty="0">
              <a:solidFill>
                <a:srgbClr val="000000"/>
              </a:solidFill>
              <a:latin typeface="HelvNeueOrange"/>
            </a:endParaRPr>
          </a:p>
          <a:p>
            <a:pPr marL="571500" indent="-571500">
              <a:buFont typeface="Arial" panose="020B0604020202020204" pitchFamily="34" charset="0"/>
              <a:buChar char="•"/>
              <a:defRPr/>
            </a:pPr>
            <a:r>
              <a:rPr lang="fr-FR" sz="3600" dirty="0">
                <a:solidFill>
                  <a:srgbClr val="000000"/>
                </a:solidFill>
                <a:latin typeface="HelvNeueOrange"/>
              </a:rPr>
              <a:t>Dans sa vie privée, </a:t>
            </a:r>
            <a:r>
              <a:rPr lang="fr-FR" sz="3600" b="1" dirty="0">
                <a:solidFill>
                  <a:srgbClr val="000000"/>
                </a:solidFill>
                <a:latin typeface="HelvNeueOrange"/>
              </a:rPr>
              <a:t>le téléphone mobile est son seul outil digital</a:t>
            </a:r>
            <a:r>
              <a:rPr lang="fr-FR" sz="3600" dirty="0">
                <a:solidFill>
                  <a:srgbClr val="000000"/>
                </a:solidFill>
                <a:latin typeface="HelvNeueOrange"/>
              </a:rPr>
              <a:t>, il l'utilise pour tout : communiquer, gérer son agenda, faire des courses, enregistrer un concert, prendre en photo des rapaces ou activer un métronome. </a:t>
            </a:r>
            <a:r>
              <a:rPr lang="fr-FR" sz="3600" b="1" dirty="0">
                <a:solidFill>
                  <a:srgbClr val="000000"/>
                </a:solidFill>
                <a:latin typeface="HelvNeueOrange"/>
              </a:rPr>
              <a:t>Indispensable à sa vie</a:t>
            </a:r>
            <a:r>
              <a:rPr lang="fr-FR" sz="3600" dirty="0">
                <a:solidFill>
                  <a:srgbClr val="000000"/>
                </a:solidFill>
                <a:latin typeface="HelvNeueOrange"/>
              </a:rPr>
              <a:t>, il n’a pas hésité à investir dans un modèle performant.</a:t>
            </a:r>
          </a:p>
          <a:p>
            <a:pPr>
              <a:defRPr/>
            </a:pPr>
            <a:endParaRPr lang="fr-FR" altLang="fr-FR" dirty="0"/>
          </a:p>
        </p:txBody>
      </p:sp>
      <p:sp>
        <p:nvSpPr>
          <p:cNvPr id="63492" name="Espace réservé du numéro de diapositive 3">
            <a:extLst>
              <a:ext uri="{FF2B5EF4-FFF2-40B4-BE49-F238E27FC236}">
                <a16:creationId xmlns:a16="http://schemas.microsoft.com/office/drawing/2014/main" id="{16520AA3-8401-46DA-B7BE-F0178684E78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5AA058-5147-451D-BBE6-F7AA283F85DB}" type="slidenum">
              <a:rPr lang="fr-FR" altLang="fr-FR"/>
              <a:pPr/>
              <a:t>13</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2D3922AB-F3C2-4ABB-8EFD-3A9F45C5A7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notes 2">
            <a:extLst>
              <a:ext uri="{FF2B5EF4-FFF2-40B4-BE49-F238E27FC236}">
                <a16:creationId xmlns:a16="http://schemas.microsoft.com/office/drawing/2014/main" id="{B5334A51-904D-4EB1-A3B3-8E8A1D694F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a:extLst>
              <a:ext uri="{FF2B5EF4-FFF2-40B4-BE49-F238E27FC236}">
                <a16:creationId xmlns:a16="http://schemas.microsoft.com/office/drawing/2014/main" id="{4390F2CF-BCA5-40ED-8FF5-BE2AEC361D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Espace réservé des commentaires 2">
            <a:extLst>
              <a:ext uri="{FF2B5EF4-FFF2-40B4-BE49-F238E27FC236}">
                <a16:creationId xmlns:a16="http://schemas.microsoft.com/office/drawing/2014/main" id="{0F2F3303-CA14-4A0D-8930-875070C47C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AC4806AD-3F55-46DB-A018-068467A001C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0837AF84-5C8F-4E04-B837-06E741F67918}"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e l'image des diapositives 1">
            <a:extLst>
              <a:ext uri="{FF2B5EF4-FFF2-40B4-BE49-F238E27FC236}">
                <a16:creationId xmlns:a16="http://schemas.microsoft.com/office/drawing/2014/main" id="{ABBB333B-79A3-4425-901F-6E659BF53D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Espace réservé des notes 2">
            <a:extLst>
              <a:ext uri="{FF2B5EF4-FFF2-40B4-BE49-F238E27FC236}">
                <a16:creationId xmlns:a16="http://schemas.microsoft.com/office/drawing/2014/main" id="{D9DF926D-04BB-4D95-AB63-92E70ED8EE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4" eaLnBrk="1" hangingPunct="1">
              <a:spcBef>
                <a:spcPts val="838"/>
              </a:spcBef>
              <a:buFont typeface="Arial" panose="020B0604020202020204" pitchFamily="34" charset="0"/>
              <a:buNone/>
            </a:pPr>
            <a:endParaRPr lang="fr-FR" altLang="fr-FR" sz="1400">
              <a:solidFill>
                <a:srgbClr val="FE7900"/>
              </a:solidFill>
              <a:latin typeface="Calibri" panose="020F0502020204030204" pitchFamily="34" charset="0"/>
            </a:endParaRPr>
          </a:p>
          <a:p>
            <a:pPr marL="447675" lvl="1" indent="-171450">
              <a:spcBef>
                <a:spcPts val="838"/>
              </a:spcBef>
              <a:buFont typeface="Arial" panose="020B0604020202020204" pitchFamily="34" charset="0"/>
              <a:buNone/>
            </a:pPr>
            <a:endParaRPr lang="fr-FR" altLang="fr-FR" sz="1400"/>
          </a:p>
          <a:p>
            <a:endParaRPr lang="fr-FR" altLang="fr-FR"/>
          </a:p>
        </p:txBody>
      </p:sp>
      <p:sp>
        <p:nvSpPr>
          <p:cNvPr id="69636" name="Espace réservé du numéro de diapositive 3">
            <a:extLst>
              <a:ext uri="{FF2B5EF4-FFF2-40B4-BE49-F238E27FC236}">
                <a16:creationId xmlns:a16="http://schemas.microsoft.com/office/drawing/2014/main" id="{86312F04-A6F5-4C2B-8926-7D25A926043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E81F2A-2516-4B4E-8833-95CE0BB4EE18}" type="slidenum">
              <a:rPr lang="fr-FR" altLang="fr-FR"/>
              <a:pPr/>
              <a:t>16</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image des diapositives 1">
            <a:extLst>
              <a:ext uri="{FF2B5EF4-FFF2-40B4-BE49-F238E27FC236}">
                <a16:creationId xmlns:a16="http://schemas.microsoft.com/office/drawing/2014/main" id="{084BFCD0-9813-4771-91C8-3E0E14666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DCA4AFE-DA1F-488E-BC9A-B409716211CA}"/>
              </a:ext>
            </a:extLst>
          </p:cNvPr>
          <p:cNvSpPr>
            <a:spLocks noGrp="1"/>
          </p:cNvSpPr>
          <p:nvPr>
            <p:ph type="body" idx="1"/>
          </p:nvPr>
        </p:nvSpPr>
        <p:spPr/>
        <p:txBody>
          <a:bodyPr/>
          <a:lstStyle/>
          <a:p>
            <a:pPr>
              <a:defRPr/>
            </a:pPr>
            <a:r>
              <a:rPr lang="fr-FR" sz="2400" dirty="0">
                <a:solidFill>
                  <a:schemeClr val="bg2"/>
                </a:solidFill>
              </a:rPr>
              <a:t>Le son est un ensemble de vibrations </a:t>
            </a:r>
            <a:r>
              <a:rPr lang="fr-FR" sz="2400" dirty="0">
                <a:latin typeface="Helvetica 55 Roman" panose="020B0604020202020204" pitchFamily="34" charset="0"/>
              </a:rPr>
              <a:t>de l’air qui se propage en ondes acoustiques.</a:t>
            </a:r>
          </a:p>
          <a:p>
            <a:pPr>
              <a:defRPr/>
            </a:pPr>
            <a:r>
              <a:rPr lang="fr-FR" sz="2400" dirty="0"/>
              <a:t>TOUJOURS caractérisé par :</a:t>
            </a:r>
          </a:p>
          <a:p>
            <a:pPr lvl="1">
              <a:defRPr/>
            </a:pPr>
            <a:r>
              <a:rPr lang="fr-FR" sz="2000" b="1" dirty="0">
                <a:latin typeface="+mn-lt"/>
              </a:rPr>
              <a:t>intensité</a:t>
            </a:r>
            <a:r>
              <a:rPr lang="fr-FR" sz="2000" dirty="0">
                <a:latin typeface="+mn-lt"/>
              </a:rPr>
              <a:t> (Décibel-dB) </a:t>
            </a:r>
            <a:br>
              <a:rPr lang="fr-FR" sz="2000" dirty="0">
                <a:latin typeface="+mn-lt"/>
              </a:rPr>
            </a:br>
            <a:r>
              <a:rPr lang="fr-FR" sz="2000" dirty="0">
                <a:latin typeface="+mn-lt"/>
              </a:rPr>
              <a:t>= </a:t>
            </a:r>
            <a:r>
              <a:rPr lang="fr-FR" sz="2000" dirty="0">
                <a:solidFill>
                  <a:schemeClr val="bg2"/>
                </a:solidFill>
                <a:latin typeface="+mn-lt"/>
              </a:rPr>
              <a:t>fort ou faible </a:t>
            </a:r>
            <a:endParaRPr lang="fr-FR" sz="2000" dirty="0">
              <a:latin typeface="+mn-lt"/>
            </a:endParaRPr>
          </a:p>
          <a:p>
            <a:pPr lvl="1">
              <a:defRPr/>
            </a:pPr>
            <a:r>
              <a:rPr lang="fr-FR" sz="2000" b="1" dirty="0">
                <a:latin typeface="+mn-lt"/>
              </a:rPr>
              <a:t>fréquence</a:t>
            </a:r>
            <a:r>
              <a:rPr lang="fr-FR" sz="2000" dirty="0">
                <a:latin typeface="+mn-lt"/>
              </a:rPr>
              <a:t> (Hertz-Hz ) </a:t>
            </a:r>
            <a:br>
              <a:rPr lang="fr-FR" sz="2000" dirty="0">
                <a:latin typeface="+mn-lt"/>
              </a:rPr>
            </a:br>
            <a:r>
              <a:rPr lang="fr-FR" sz="2000" dirty="0">
                <a:latin typeface="+mn-lt"/>
              </a:rPr>
              <a:t>= </a:t>
            </a:r>
            <a:r>
              <a:rPr lang="fr-FR" sz="2000" dirty="0">
                <a:solidFill>
                  <a:schemeClr val="bg2"/>
                </a:solidFill>
                <a:latin typeface="+mn-lt"/>
              </a:rPr>
              <a:t>grave ou aigue</a:t>
            </a:r>
            <a:endParaRPr lang="fr-FR" sz="2000" dirty="0">
              <a:latin typeface="+mn-lt"/>
            </a:endParaRPr>
          </a:p>
          <a:p>
            <a:pPr>
              <a:defRPr/>
            </a:pPr>
            <a:endParaRPr lang="fr-FR" b="1" dirty="0"/>
          </a:p>
          <a:p>
            <a:pPr>
              <a:defRPr/>
            </a:pPr>
            <a:r>
              <a:rPr lang="fr-FR" b="1" dirty="0"/>
              <a:t>https://youtu.be/I-k-Hj8bneA</a:t>
            </a:r>
          </a:p>
          <a:p>
            <a:pPr>
              <a:defRPr/>
            </a:pPr>
            <a:r>
              <a:rPr lang="fr-FR" dirty="0"/>
              <a:t>Tout regarder pour vous mettre en situation et voir la stratégie de la lecture labiale</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r>
              <a:rPr lang="fr-FR" b="1" dirty="0">
                <a:solidFill>
                  <a:srgbClr val="4D8081"/>
                </a:solidFill>
                <a:latin typeface="open sans" panose="020B0606030504020204" pitchFamily="34" charset="0"/>
              </a:rPr>
              <a:t>Picto exemple : Ce que perçoivent ceux qui ont une déficience auditive ou des acouphènes</a:t>
            </a:r>
          </a:p>
          <a:p>
            <a:pPr>
              <a:defRPr/>
            </a:pPr>
            <a:r>
              <a:rPr lang="fr-FR" dirty="0">
                <a:hlinkClick r:id="rId3"/>
              </a:rPr>
              <a:t>Exemples de déficience auditive et d’acouphène (hear-it.org)</a:t>
            </a:r>
            <a:endParaRPr lang="fr-FR" dirty="0"/>
          </a:p>
          <a:p>
            <a:pPr>
              <a:defRPr/>
            </a:pPr>
            <a:endParaRPr lang="fr-FR" dirty="0"/>
          </a:p>
        </p:txBody>
      </p:sp>
      <p:sp>
        <p:nvSpPr>
          <p:cNvPr id="73732" name="Espace réservé du numéro de diapositive 3">
            <a:extLst>
              <a:ext uri="{FF2B5EF4-FFF2-40B4-BE49-F238E27FC236}">
                <a16:creationId xmlns:a16="http://schemas.microsoft.com/office/drawing/2014/main" id="{811FAF3A-7220-4C95-A6ED-4A0AFEAD71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1A4959-DA19-48BD-B3A1-D89DE1A4CCB0}" type="slidenum">
              <a:rPr lang="fr-FR" altLang="fr-FR"/>
              <a:pPr/>
              <a:t>19</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a:extLst>
              <a:ext uri="{FF2B5EF4-FFF2-40B4-BE49-F238E27FC236}">
                <a16:creationId xmlns:a16="http://schemas.microsoft.com/office/drawing/2014/main" id="{83E83EB8-2E0B-4458-AAC0-F1A97EC43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41D8350-1F19-406D-AA1D-3D0138F9202D}"/>
              </a:ext>
            </a:extLst>
          </p:cNvPr>
          <p:cNvSpPr>
            <a:spLocks noGrp="1"/>
          </p:cNvSpPr>
          <p:nvPr>
            <p:ph type="body" idx="1"/>
          </p:nvPr>
        </p:nvSpPr>
        <p:spPr/>
        <p:txBody>
          <a:bodyPr/>
          <a:lstStyle/>
          <a:p>
            <a:pPr>
              <a:defRPr/>
            </a:pPr>
            <a:r>
              <a:rPr lang="fr-FR" dirty="0"/>
              <a:t>C’est  ce que mesure l’ORL mais aussi un audioprothésiste. </a:t>
            </a:r>
          </a:p>
          <a:p>
            <a:pPr>
              <a:defRPr/>
            </a:pPr>
            <a:r>
              <a:rPr lang="fr-FR" dirty="0"/>
              <a:t>Le schéma montre l’emplacement de phonèmes : </a:t>
            </a:r>
            <a:r>
              <a:rPr lang="fr-FR" dirty="0">
                <a:solidFill>
                  <a:srgbClr val="000000"/>
                </a:solidFill>
                <a:latin typeface="Times New Roman" panose="02020603050405020304" pitchFamily="18" charset="0"/>
              </a:rPr>
              <a:t> phonème est une unité sonore</a:t>
            </a:r>
            <a:endParaRPr lang="fr-FR" dirty="0"/>
          </a:p>
          <a:p>
            <a:pPr>
              <a:defRPr/>
            </a:pPr>
            <a:r>
              <a:rPr lang="fr-FR" dirty="0"/>
              <a:t>Ils testent les sons dans les fréquences de communication verbale (nommée aussi banane) : l’ORL vous demande de lever la main dès que vous PERCEVEZ le son d’une fréquence précise. Il note l’emplacement sur l’audiogramme et joint ensuite tous les points pour voir tout ce qui est non entendu, c’est-à-dire au dessus, et tout ce qui sera perçu, en dessous.</a:t>
            </a:r>
          </a:p>
          <a:p>
            <a:pPr>
              <a:defRPr/>
            </a:pPr>
            <a:endParaRPr lang="fr-FR" dirty="0"/>
          </a:p>
          <a:p>
            <a:pPr>
              <a:defRPr/>
            </a:pPr>
            <a:r>
              <a:rPr lang="fr-FR" dirty="0"/>
              <a:t>D’autres examens (vibratoire et audiométrie vocale) uniquement réalisé par un ORL pour définir plus finement la perception de la parole. Et  sera important pour le réglage de l’audioprothésiste.</a:t>
            </a:r>
          </a:p>
          <a:p>
            <a:pPr>
              <a:defRPr/>
            </a:pPr>
            <a:endParaRPr lang="fr-FR" dirty="0"/>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voyelles émettent des basses fréquences (+ graves).  </a:t>
            </a:r>
            <a:r>
              <a:rPr lang="fr-FR" dirty="0">
                <a:solidFill>
                  <a:srgbClr val="FF0000"/>
                </a:solidFill>
              </a:rPr>
              <a:t>Certaines </a:t>
            </a:r>
            <a:r>
              <a:rPr lang="fr-FR" sz="1500" b="1" dirty="0">
                <a:solidFill>
                  <a:srgbClr val="FF0000"/>
                </a:solidFill>
              </a:rPr>
              <a:t>consonnes</a:t>
            </a:r>
            <a:r>
              <a:rPr lang="fr-FR" sz="1500" dirty="0">
                <a:solidFill>
                  <a:srgbClr val="FF0000"/>
                </a:solidFill>
              </a:rPr>
              <a:t> </a:t>
            </a:r>
            <a:r>
              <a:rPr lang="fr-FR" dirty="0">
                <a:solidFill>
                  <a:srgbClr val="FF0000"/>
                </a:solidFill>
              </a:rPr>
              <a:t>sont très peu «énergétiques», et situées dans les zones fréquentielles aigues, atteintes</a:t>
            </a:r>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consonnes émettent de hautes fréquences (+ aigues). </a:t>
            </a:r>
            <a:r>
              <a:rPr lang="fr-FR" dirty="0">
                <a:solidFill>
                  <a:srgbClr val="FF0000"/>
                </a:solidFill>
              </a:rPr>
              <a:t>La perception des </a:t>
            </a:r>
            <a:r>
              <a:rPr lang="fr-FR" sz="1500" b="1" dirty="0">
                <a:solidFill>
                  <a:srgbClr val="FF0000"/>
                </a:solidFill>
              </a:rPr>
              <a:t>voyelles</a:t>
            </a:r>
            <a:r>
              <a:rPr lang="fr-FR" sz="1500" dirty="0">
                <a:solidFill>
                  <a:srgbClr val="FF0000"/>
                </a:solidFill>
              </a:rPr>
              <a:t> </a:t>
            </a:r>
            <a:r>
              <a:rPr lang="fr-FR" dirty="0">
                <a:solidFill>
                  <a:srgbClr val="FF0000"/>
                </a:solidFill>
              </a:rPr>
              <a:t>reste préservée plus longtemps car situées dans les graves médiums.</a:t>
            </a:r>
          </a:p>
          <a:p>
            <a:pPr>
              <a:defRPr/>
            </a:pPr>
            <a:endParaRPr lang="fr-FR" dirty="0"/>
          </a:p>
          <a:p>
            <a:pPr>
              <a:defRPr/>
            </a:pPr>
            <a:r>
              <a:rPr lang="fr-FR" dirty="0"/>
              <a:t>Donc la surdité n’est pas qu’une question de volume mais les 2 combinés : décibels et fréquences</a:t>
            </a:r>
          </a:p>
          <a:p>
            <a:pPr>
              <a:defRPr/>
            </a:pPr>
            <a:r>
              <a:rPr lang="fr-FR" dirty="0"/>
              <a:t>Savoir aussi qu’un appareillage est souhaitable </a:t>
            </a:r>
            <a:r>
              <a:rPr lang="fr-FR" b="1" dirty="0"/>
              <a:t>vers 35dB de perte </a:t>
            </a:r>
            <a:r>
              <a:rPr lang="fr-FR" dirty="0"/>
              <a:t>et pas avant car la compensation naturelle se fait facilement.</a:t>
            </a:r>
          </a:p>
          <a:p>
            <a:pPr>
              <a:defRPr/>
            </a:pPr>
            <a:r>
              <a:rPr lang="fr-FR" dirty="0"/>
              <a:t>Par contre il est important de ne pas attendre pour s’appareiller car plus on repousse et plus le cerveau va devenir paresseux puisque plus sollicité, voire il va perdre cette mémoire qu’il faudra rééduquer. </a:t>
            </a:r>
          </a:p>
          <a:p>
            <a:pPr>
              <a:defRPr/>
            </a:pPr>
            <a:r>
              <a:rPr lang="fr-FR" dirty="0"/>
              <a:t>Une rééducation difficile du fait que la personne va avoir un flux d’info sonores qu’elle n’avait plus et qu’il va falloir discriminer info/bruit. Elle risque de mettre rarement ses appareils ce qui n’améliorera pas ce travail d’apprentissage.</a:t>
            </a:r>
          </a:p>
          <a:p>
            <a:pPr>
              <a:defRPr/>
            </a:pPr>
            <a:endParaRPr lang="fr-FR" dirty="0"/>
          </a:p>
          <a:p>
            <a:pPr>
              <a:defRPr/>
            </a:pPr>
            <a:r>
              <a:rPr lang="fr-FR" dirty="0"/>
              <a:t>https://youtu.be/vchaFJYViZA</a:t>
            </a:r>
          </a:p>
          <a:p>
            <a:pPr>
              <a:defRPr/>
            </a:pPr>
            <a:r>
              <a:rPr lang="fr-FR" dirty="0"/>
              <a:t>7’46 à 8’56</a:t>
            </a:r>
          </a:p>
          <a:p>
            <a:pPr>
              <a:defRPr/>
            </a:pPr>
            <a:r>
              <a:rPr lang="fr-FR" b="1" dirty="0"/>
              <a:t>Revoir timing avant ou après</a:t>
            </a:r>
          </a:p>
        </p:txBody>
      </p:sp>
      <p:sp>
        <p:nvSpPr>
          <p:cNvPr id="75780" name="Espace réservé du numéro de diapositive 3">
            <a:extLst>
              <a:ext uri="{FF2B5EF4-FFF2-40B4-BE49-F238E27FC236}">
                <a16:creationId xmlns:a16="http://schemas.microsoft.com/office/drawing/2014/main" id="{45C6410B-979E-4BE2-9FB6-CFF9046E7C4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43ADCB-4062-4A30-B36F-C662CEFE358A}" type="slidenum">
              <a:rPr lang="fr-FR" altLang="fr-FR"/>
              <a:pPr/>
              <a:t>20</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2765D6E7-37B3-47E1-89BC-97FC84BC4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commentaires 2">
            <a:extLst>
              <a:ext uri="{FF2B5EF4-FFF2-40B4-BE49-F238E27FC236}">
                <a16:creationId xmlns:a16="http://schemas.microsoft.com/office/drawing/2014/main" id="{68F39DCD-D399-48C7-AAAA-B79B5FC87B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1700" b="1">
                <a:solidFill>
                  <a:srgbClr val="FF6600"/>
                </a:solidFill>
              </a:rPr>
              <a:t>1 site audio d’acouphènes : exemple : 1 – 2 – 8 </a:t>
            </a:r>
          </a:p>
          <a:p>
            <a:r>
              <a:rPr lang="fr-FR" altLang="fr-FR" sz="1700"/>
              <a:t>https://www.hear-it.org/fr/Ce-que-per-oivent-ceux-qui-ont-une-deficience-auditive-ou-des-acouphenes</a:t>
            </a:r>
          </a:p>
          <a:p>
            <a:endParaRPr lang="fr-FR" altLang="fr-FR" sz="1700"/>
          </a:p>
          <a:p>
            <a:r>
              <a:rPr lang="fr-FR" altLang="fr-FR" sz="1700" b="1"/>
              <a:t>2 sur images une vidéo : https://youtu.be/SF7vztZos-I</a:t>
            </a:r>
          </a:p>
          <a:p>
            <a:r>
              <a:rPr lang="fr-FR" altLang="fr-FR" sz="1700"/>
              <a:t>1’11 à la fin</a:t>
            </a:r>
          </a:p>
          <a:p>
            <a:r>
              <a:rPr lang="fr-FR" altLang="fr-FR" sz="1700" b="1"/>
              <a:t>Revoir début</a:t>
            </a:r>
          </a:p>
          <a:p>
            <a:endParaRPr lang="fr-FR" altLang="fr-FR" sz="1700" b="1">
              <a:solidFill>
                <a:srgbClr val="FF6600"/>
              </a:solidFill>
            </a:endParaRPr>
          </a:p>
          <a:p>
            <a:endParaRPr lang="fr-FR" altLang="fr-FR" sz="1700" b="1">
              <a:solidFill>
                <a:srgbClr val="FF6600"/>
              </a:solidFill>
            </a:endParaRPr>
          </a:p>
          <a:p>
            <a:r>
              <a:rPr lang="fr-FR" altLang="fr-FR" sz="1700" b="1">
                <a:solidFill>
                  <a:srgbClr val="FF6600"/>
                </a:solidFill>
              </a:rPr>
              <a:t>les acouphènes</a:t>
            </a:r>
          </a:p>
          <a:p>
            <a:pPr marL="452438" lvl="2" indent="-307975">
              <a:spcAft>
                <a:spcPts val="438"/>
              </a:spcAft>
              <a:buFont typeface="Arial" panose="020B0604020202020204" pitchFamily="34" charset="0"/>
              <a:buChar char="•"/>
            </a:pPr>
            <a:r>
              <a:rPr lang="fr-FR" altLang="fr-FR" sz="1500" b="1"/>
              <a:t>continus, intermittents, pulsatiles, occasionnels</a:t>
            </a:r>
            <a:r>
              <a:rPr lang="fr-FR" altLang="fr-FR" sz="1500"/>
              <a:t>. Combinatoire et d’une intensité différente voire phonophobie d’un son particulier</a:t>
            </a:r>
          </a:p>
          <a:p>
            <a:pPr marL="452438" lvl="2" indent="-307975">
              <a:spcAft>
                <a:spcPts val="438"/>
              </a:spcAft>
              <a:buFont typeface="Arial" panose="020B0604020202020204" pitchFamily="34" charset="0"/>
              <a:buChar char="•"/>
            </a:pPr>
            <a:r>
              <a:rPr lang="fr-FR" altLang="fr-FR" sz="1500" b="1"/>
              <a:t>le silence </a:t>
            </a:r>
            <a:r>
              <a:rPr lang="fr-FR" altLang="fr-FR" sz="1500" b="1">
                <a:sym typeface="Wingdings" panose="05000000000000000000" pitchFamily="2" charset="2"/>
              </a:rPr>
              <a:t> </a:t>
            </a:r>
            <a:r>
              <a:rPr lang="fr-FR" altLang="fr-FR" sz="1500" b="1"/>
              <a:t>acouphènes plus forts</a:t>
            </a:r>
            <a:r>
              <a:rPr lang="fr-FR" altLang="fr-FR" sz="1500"/>
              <a:t>. </a:t>
            </a:r>
          </a:p>
          <a:p>
            <a:pPr marL="452438" lvl="2" indent="-307975">
              <a:spcAft>
                <a:spcPts val="438"/>
              </a:spcAft>
              <a:buFont typeface="Arial" panose="020B0604020202020204" pitchFamily="34" charset="0"/>
              <a:buChar char="•"/>
            </a:pPr>
            <a:r>
              <a:rPr lang="fr-FR" altLang="fr-FR" sz="1500"/>
              <a:t>à </a:t>
            </a:r>
            <a:r>
              <a:rPr lang="fr-FR" altLang="fr-FR" sz="1500" b="1"/>
              <a:t>90% associées à une perte d’audition </a:t>
            </a:r>
            <a:r>
              <a:rPr lang="fr-FR" altLang="fr-FR" sz="1500"/>
              <a:t>de l’oreille interne </a:t>
            </a:r>
            <a:r>
              <a:rPr lang="fr-FR" altLang="fr-FR" sz="1500">
                <a:sym typeface="Wingdings" panose="05000000000000000000" pitchFamily="2" charset="2"/>
              </a:rPr>
              <a:t> </a:t>
            </a:r>
            <a:r>
              <a:rPr lang="fr-FR" altLang="fr-FR" sz="1500"/>
              <a:t>difficulté de discriminer une même Fréquence ;  </a:t>
            </a:r>
          </a:p>
          <a:p>
            <a:r>
              <a:rPr lang="fr-FR" altLang="fr-FR" sz="1700" b="1">
                <a:solidFill>
                  <a:srgbClr val="FF6600"/>
                </a:solidFill>
              </a:rPr>
              <a:t>l’hyperacousie </a:t>
            </a:r>
          </a:p>
          <a:p>
            <a:pPr marL="452438" lvl="2" indent="-307975">
              <a:spcAft>
                <a:spcPts val="438"/>
              </a:spcAft>
              <a:buFont typeface="Arial" panose="020B0604020202020204" pitchFamily="34" charset="0"/>
              <a:buChar char="•"/>
            </a:pPr>
            <a:r>
              <a:rPr lang="fr-FR" altLang="fr-FR" sz="1500"/>
              <a:t>la zone d’inconfort pour tous est de </a:t>
            </a:r>
            <a:r>
              <a:rPr lang="fr-FR" altLang="fr-FR" sz="1500" b="1"/>
              <a:t>85dB, en hyperacousie il peut descendre à 40dB </a:t>
            </a:r>
            <a:r>
              <a:rPr lang="fr-FR" altLang="fr-FR" sz="1500"/>
              <a:t>voire moins.</a:t>
            </a:r>
          </a:p>
          <a:p>
            <a:pPr marL="452438" lvl="2" indent="-307975">
              <a:spcAft>
                <a:spcPts val="438"/>
              </a:spcAft>
              <a:buFont typeface="Arial" panose="020B0604020202020204" pitchFamily="34" charset="0"/>
              <a:buChar char="•"/>
            </a:pPr>
            <a:r>
              <a:rPr lang="fr-FR" altLang="fr-FR" sz="1500"/>
              <a:t>liée à une perte auditive mais ce n’est pas toujours le cas</a:t>
            </a:r>
          </a:p>
          <a:p>
            <a:pPr marL="192088" lvl="1" indent="-192088">
              <a:spcBef>
                <a:spcPts val="325"/>
              </a:spcBef>
            </a:pPr>
            <a:r>
              <a:rPr lang="fr-FR" altLang="fr-FR" b="1">
                <a:solidFill>
                  <a:srgbClr val="FF6600"/>
                </a:solidFill>
                <a:latin typeface="Helvetica 65 Medium" panose="020B0604020202020204" pitchFamily="34" charset="0"/>
              </a:rPr>
              <a:t>le contexte</a:t>
            </a:r>
          </a:p>
          <a:p>
            <a:pPr marL="192088" lvl="1" indent="-192088">
              <a:buFont typeface="Arial" panose="020B0604020202020204" pitchFamily="34" charset="0"/>
              <a:buChar char="•"/>
            </a:pPr>
            <a:r>
              <a:rPr lang="fr-FR" altLang="fr-FR" sz="1500"/>
              <a:t>la discrimination dans le bruit est la bête noire de tous et encore plus des malentendants</a:t>
            </a:r>
          </a:p>
          <a:p>
            <a:pPr marL="192088" lvl="1" indent="-192088">
              <a:buFont typeface="Arial" panose="020B0604020202020204" pitchFamily="34" charset="0"/>
              <a:buChar char="•"/>
            </a:pPr>
            <a:endParaRPr lang="fr-FR" altLang="fr-FR" sz="1500"/>
          </a:p>
          <a:p>
            <a:pPr marL="192088" lvl="1" indent="-192088"/>
            <a:r>
              <a:rPr lang="fr-FR" altLang="fr-FR" sz="1300"/>
              <a:t>Pertes d'audition, quelles solutions ? - Enquête de santé le débat – France 5</a:t>
            </a:r>
          </a:p>
          <a:p>
            <a:pPr marL="192088" lvl="1" indent="-192088"/>
            <a:r>
              <a:rPr lang="fr-FR" altLang="fr-FR" sz="1500"/>
              <a:t>https://youtu.be/pyrwHcHF_Eo</a:t>
            </a:r>
          </a:p>
          <a:p>
            <a:endParaRPr lang="fr-FR" altLang="fr-FR"/>
          </a:p>
        </p:txBody>
      </p:sp>
      <p:sp>
        <p:nvSpPr>
          <p:cNvPr id="77828" name="Espace réservé du numéro de diapositive 3">
            <a:extLst>
              <a:ext uri="{FF2B5EF4-FFF2-40B4-BE49-F238E27FC236}">
                <a16:creationId xmlns:a16="http://schemas.microsoft.com/office/drawing/2014/main" id="{E675300F-A8CC-49AC-B752-3D5D17372AF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D7D942-3319-4444-933D-DFDEBA89B62D}" type="slidenum">
              <a:rPr lang="fr-FR" altLang="fr-FR"/>
              <a:pPr/>
              <a:t>21</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8103C2FE-197A-46D0-9E9F-F988A2444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3D440A05-65FC-44A5-A873-7213D0FBE4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400" b="1"/>
              <a:t>Des simulations :</a:t>
            </a:r>
            <a:endParaRPr lang="fr-FR" altLang="fr-FR" sz="2200">
              <a:hlinkClick r:id="rId3"/>
            </a:endParaRPr>
          </a:p>
          <a:p>
            <a:r>
              <a:rPr lang="fr-FR" altLang="fr-FR" sz="2200"/>
              <a:t>La diapo : En anglais en Conversation : normal – Mild (léger) – Moderate (modéré) – Severe (sévère)</a:t>
            </a:r>
          </a:p>
          <a:p>
            <a:r>
              <a:rPr lang="fr-FR" altLang="fr-FR" sz="2200">
                <a:hlinkClick r:id="rId3"/>
              </a:rPr>
              <a:t>https://fr.starkeycanada.ca/hearing-loss-simulator#!/hls/page/1</a:t>
            </a:r>
            <a:endParaRPr lang="fr-FR" altLang="fr-FR" sz="2200"/>
          </a:p>
          <a:p>
            <a:endParaRPr lang="fr-FR" altLang="fr-FR"/>
          </a:p>
          <a:p>
            <a:r>
              <a:rPr lang="fr-FR" altLang="fr-FR"/>
              <a:t>http://www.cliniqueauditive.com/fr/sante-auditive/simulateur-de-perte-auditive</a:t>
            </a:r>
          </a:p>
          <a:p>
            <a:r>
              <a:rPr lang="fr-FR" altLang="fr-FR"/>
              <a:t>Autre simu dans le calme et au restaurant en français canadien (avec accent </a:t>
            </a:r>
            <a:r>
              <a:rPr lang="fr-FR" altLang="fr-FR">
                <a:sym typeface="Wingdings" panose="05000000000000000000" pitchFamily="2" charset="2"/>
              </a:rPr>
              <a:t>)</a:t>
            </a:r>
            <a:endParaRPr lang="fr-FR" altLang="fr-FR"/>
          </a:p>
          <a:p>
            <a:endParaRPr lang="fr-FR" altLang="fr-FR"/>
          </a:p>
          <a:p>
            <a:endParaRPr lang="fr-FR" altLang="fr-FR"/>
          </a:p>
          <a:p>
            <a:r>
              <a:rPr lang="fr-FR" altLang="fr-FR" sz="1300" b="1"/>
              <a:t>Témoignage</a:t>
            </a:r>
          </a:p>
          <a:p>
            <a:r>
              <a:rPr lang="fr-FR" altLang="fr-FR" sz="1300"/>
              <a:t>https://youtu.be/vchaFJYViZA</a:t>
            </a:r>
          </a:p>
          <a:p>
            <a:r>
              <a:rPr lang="fr-FR" altLang="fr-FR" sz="1300"/>
              <a:t>De 6’55 à 7’43</a:t>
            </a:r>
          </a:p>
          <a:p>
            <a:endParaRPr lang="fr-FR" altLang="fr-FR"/>
          </a:p>
          <a:p>
            <a:endParaRPr lang="fr-FR" altLang="fr-FR"/>
          </a:p>
          <a:p>
            <a:endParaRPr lang="fr-FR" altLang="fr-FR"/>
          </a:p>
        </p:txBody>
      </p:sp>
      <p:sp>
        <p:nvSpPr>
          <p:cNvPr id="80900" name="Espace réservé du numéro de diapositive 3">
            <a:extLst>
              <a:ext uri="{FF2B5EF4-FFF2-40B4-BE49-F238E27FC236}">
                <a16:creationId xmlns:a16="http://schemas.microsoft.com/office/drawing/2014/main" id="{9D1E92A5-AD1E-48F5-8737-6A6DDC0A62E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84A1F-24FC-4FC0-8C6B-4A6AD7239830}" type="slidenum">
              <a:rPr lang="fr-FR" altLang="fr-FR"/>
              <a:pPr/>
              <a:t>23</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29CDE0E0-0AC1-4ADC-9D2A-555AC981D9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F35A6C86-3679-46D8-8EDA-6AD76897B1EB}"/>
              </a:ext>
            </a:extLst>
          </p:cNvPr>
          <p:cNvSpPr>
            <a:spLocks noGrp="1"/>
          </p:cNvSpPr>
          <p:nvPr>
            <p:ph type="body" idx="1"/>
          </p:nvPr>
        </p:nvSpPr>
        <p:spPr/>
        <p:txBody>
          <a:bodyPr/>
          <a:lstStyle/>
          <a:p>
            <a:pPr>
              <a:defRPr/>
            </a:pPr>
            <a:r>
              <a:rPr lang="fr-FR" b="1" dirty="0"/>
              <a:t>https://youtu.be/I-k-Hj8bneA </a:t>
            </a:r>
          </a:p>
          <a:p>
            <a:pPr>
              <a:defRPr/>
            </a:pPr>
            <a:r>
              <a:rPr lang="fr-FR" b="1" dirty="0"/>
              <a:t>Vidéo met l’utilisateur en situation de perte auditive et tourne le dos en parlant. 2</a:t>
            </a:r>
            <a:r>
              <a:rPr lang="fr-FR" b="1" baseline="30000" dirty="0"/>
              <a:t>e</a:t>
            </a:r>
            <a:r>
              <a:rPr lang="fr-FR" b="1" dirty="0"/>
              <a:t> partie elle dit la même chose en se retournant donnant la possibilité de lire sur </a:t>
            </a:r>
            <a:r>
              <a:rPr lang="fr-FR" b="1"/>
              <a:t>les lèvres</a:t>
            </a:r>
          </a:p>
          <a:p>
            <a:pPr>
              <a:defRPr/>
            </a:pPr>
            <a:endParaRPr lang="fr-FR" b="1" dirty="0"/>
          </a:p>
          <a:p>
            <a:pPr>
              <a:defRPr/>
            </a:pPr>
            <a:r>
              <a:rPr lang="fr-FR" dirty="0"/>
              <a:t>Le 1</a:t>
            </a:r>
            <a:r>
              <a:rPr lang="fr-FR" baseline="30000" dirty="0"/>
              <a:t>er</a:t>
            </a:r>
            <a:r>
              <a:rPr lang="fr-FR" dirty="0"/>
              <a:t> schéma montre un exemple de perte et la partie en rose foncé à droite c’est ce qui n’est pas entendu, la personne aura du mal sur les consonnes et les voyelles seront moins teintées acoustiquement.</a:t>
            </a:r>
          </a:p>
          <a:p>
            <a:pPr>
              <a:defRPr/>
            </a:pPr>
            <a:r>
              <a:rPr lang="fr-FR" dirty="0"/>
              <a:t>2</a:t>
            </a:r>
            <a:r>
              <a:rPr lang="fr-FR" baseline="30000" dirty="0"/>
              <a:t>e</a:t>
            </a:r>
            <a:r>
              <a:rPr lang="fr-FR" dirty="0"/>
              <a:t> schéma : ce sont les sosies labiaux</a:t>
            </a:r>
          </a:p>
          <a:p>
            <a:pPr>
              <a:defRPr/>
            </a:pPr>
            <a:endParaRPr lang="fr-FR" dirty="0"/>
          </a:p>
          <a:p>
            <a:pPr>
              <a:defRPr/>
            </a:pPr>
            <a:r>
              <a:rPr lang="fr-FR" dirty="0"/>
              <a:t>Cette stratégie de lire sur les lèvres n’est pas sans risque (surtout des personnes avec une surdité sévère) puisque quand nous parlons les lèvres bougent mais la discrimination des lettres se fait souvent dans la gorge : donc non visible et captable uniquement par l’audition.</a:t>
            </a:r>
          </a:p>
          <a:p>
            <a:pPr>
              <a:defRPr/>
            </a:pPr>
            <a:r>
              <a:rPr lang="fr-FR" dirty="0"/>
              <a:t>C’est ce que nous appelons des </a:t>
            </a:r>
            <a:r>
              <a:rPr lang="fr-FR" b="1" dirty="0"/>
              <a:t>sosies labiaux </a:t>
            </a:r>
            <a:r>
              <a:rPr lang="fr-FR" dirty="0"/>
              <a:t>: des sons différents qui ont exactement la même image labiale (</a:t>
            </a:r>
            <a:r>
              <a:rPr lang="fr-FR" b="1" dirty="0"/>
              <a:t>même placé de la bouche</a:t>
            </a:r>
            <a:r>
              <a:rPr lang="fr-FR" dirty="0"/>
              <a:t>).</a:t>
            </a:r>
          </a:p>
          <a:p>
            <a:pPr>
              <a:defRPr/>
            </a:pPr>
            <a:endParaRPr lang="fr-FR" dirty="0"/>
          </a:p>
          <a:p>
            <a:pPr>
              <a:defRPr/>
            </a:pPr>
            <a:endParaRPr lang="fr-FR" dirty="0"/>
          </a:p>
          <a:p>
            <a:pPr>
              <a:defRPr/>
            </a:pPr>
            <a:r>
              <a:rPr lang="fr-FR" dirty="0"/>
              <a:t>Suppléance mentale c’est : mettre dans des phrases à trous des lettres mais encore faut il que cela ait du sens !</a:t>
            </a:r>
          </a:p>
          <a:p>
            <a:pPr>
              <a:defRPr/>
            </a:pPr>
            <a:r>
              <a:rPr lang="fr-FR" dirty="0"/>
              <a:t>Ces stratégies pour les personnes sourdes sont très utilisées pour celles qui </a:t>
            </a:r>
            <a:r>
              <a:rPr lang="fr-FR" dirty="0">
                <a:latin typeface="Helvetica 65 Medium" panose="020B0604020202020204" pitchFamily="34" charset="0"/>
              </a:rPr>
              <a:t>sont bilingues LSF et Français parlé (oralisant)</a:t>
            </a:r>
            <a:endParaRPr lang="fr-FR" dirty="0"/>
          </a:p>
          <a:p>
            <a:pPr>
              <a:defRPr/>
            </a:pPr>
            <a:endParaRPr lang="fr-FR" dirty="0"/>
          </a:p>
          <a:p>
            <a:pPr>
              <a:defRPr/>
            </a:pPr>
            <a:r>
              <a:rPr lang="fr-FR" dirty="0"/>
              <a:t>CONDITIONS :</a:t>
            </a:r>
          </a:p>
          <a:p>
            <a:pPr marL="310404" indent="-310404">
              <a:buFont typeface="Arial" panose="020B0604020202020204" pitchFamily="34" charset="0"/>
              <a:buChar char="•"/>
              <a:defRPr/>
            </a:pPr>
            <a:r>
              <a:rPr lang="fr-FR" dirty="0"/>
              <a:t>connaissance du contexte améliore la reconstitution de mots difficiles à discriminer en situation de handicap</a:t>
            </a:r>
          </a:p>
          <a:p>
            <a:pPr marL="310404" indent="-310404">
              <a:buFont typeface="Arial" panose="020B0604020202020204" pitchFamily="34" charset="0"/>
              <a:buChar char="•"/>
              <a:defRPr/>
            </a:pPr>
            <a:r>
              <a:rPr lang="fr-FR" dirty="0"/>
              <a:t>intérêt pour les personnes ayant peu d’atteinte dans les graves et donc gardant audibles les voyelles (graves à 40dB). Car toute voyelle est « teintée » sur le plan acoustique par la consonne qui la précède.</a:t>
            </a:r>
          </a:p>
          <a:p>
            <a:pPr marL="310404" indent="-310404">
              <a:buFont typeface="Arial" panose="020B0604020202020204" pitchFamily="34" charset="0"/>
              <a:buChar char="•"/>
              <a:defRPr/>
            </a:pPr>
            <a:endParaRPr lang="fr-FR" dirty="0"/>
          </a:p>
          <a:p>
            <a:pPr>
              <a:defRPr/>
            </a:pPr>
            <a:endParaRPr lang="fr-FR" dirty="0"/>
          </a:p>
          <a:p>
            <a:pPr>
              <a:spcBef>
                <a:spcPts val="1303"/>
              </a:spcBef>
              <a:defRPr/>
            </a:pPr>
            <a:r>
              <a:rPr lang="fr-FR" dirty="0"/>
              <a:t>ATTENTION plus précisément sur </a:t>
            </a:r>
          </a:p>
          <a:p>
            <a:pPr marL="310404" indent="-310404">
              <a:buFont typeface="Arial" panose="020B0604020202020204" pitchFamily="34" charset="0"/>
              <a:buChar char="•"/>
              <a:defRPr/>
            </a:pPr>
            <a:r>
              <a:rPr lang="fr-FR" dirty="0"/>
              <a:t>fatigue intellectuelle : la personne peut « décrocher » en fonction de la charge dans la journée et de l’effort des collègues ;</a:t>
            </a:r>
          </a:p>
          <a:p>
            <a:pPr marL="310404" indent="-310404">
              <a:buFont typeface="Arial" panose="020B0604020202020204" pitchFamily="34" charset="0"/>
              <a:buChar char="•"/>
              <a:defRPr/>
            </a:pPr>
            <a:r>
              <a:rPr lang="fr-FR" dirty="0"/>
              <a:t>Même si les consonnes sont mal perçues par perte auditive, elles peuvent être devinées par l’empreinte laissée par les voyelles (schéma de l’empreinte acoustique différente en fonction de la consonne)</a:t>
            </a:r>
          </a:p>
          <a:p>
            <a:pPr>
              <a:defRPr/>
            </a:pPr>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F60B2415-69BC-427D-BC4A-094095CE38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notes 2">
            <a:extLst>
              <a:ext uri="{FF2B5EF4-FFF2-40B4-BE49-F238E27FC236}">
                <a16:creationId xmlns:a16="http://schemas.microsoft.com/office/drawing/2014/main" id="{F98E2342-16E3-4248-89E0-AD4C588C0F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chemeClr val="bg1"/>
                </a:solidFill>
              </a:rPr>
              <a:t>Veuillez définir en quelques ligne ce qu’est « l’expérience utilisateur satisfaisante » ?</a:t>
            </a:r>
          </a:p>
          <a:p>
            <a:endParaRPr lang="fr-FR" altLang="fr-FR"/>
          </a:p>
          <a:p>
            <a:pPr>
              <a:buFont typeface="Arial" panose="020B0604020202020204" pitchFamily="34" charset="0"/>
              <a:buChar char="•"/>
            </a:pPr>
            <a:r>
              <a:rPr lang="fr-FR" altLang="fr-FR"/>
              <a:t>C’est quelqu’un qui se sent considéré par le « système » et ses services</a:t>
            </a:r>
          </a:p>
          <a:p>
            <a:pPr>
              <a:buFont typeface="Wingdings" panose="05000000000000000000" pitchFamily="2" charset="2"/>
              <a:buChar char="è"/>
            </a:pPr>
            <a:r>
              <a:rPr lang="fr-FR" altLang="fr-FR"/>
              <a:t>Donc quelqu’un qui vit une expérience satisfaisante !</a:t>
            </a:r>
          </a:p>
          <a:p>
            <a:endParaRPr lang="fr-FR" altLang="fr-FR"/>
          </a:p>
          <a:p>
            <a:pPr>
              <a:buFont typeface="Arial" panose="020B0604020202020204" pitchFamily="34" charset="0"/>
              <a:buChar char="•"/>
            </a:pPr>
            <a:r>
              <a:rPr lang="fr-FR" altLang="fr-FR"/>
              <a:t>Je ne me pose pas de question de qui je suis car je me sens normal et non handicapé</a:t>
            </a:r>
          </a:p>
          <a:p>
            <a:pPr>
              <a:buFont typeface="Wingdings" panose="05000000000000000000" pitchFamily="2" charset="2"/>
              <a:buChar char="è"/>
            </a:pPr>
            <a:r>
              <a:rPr lang="fr-FR" altLang="fr-FR"/>
              <a:t>Je suis, je fais… je vis quoi !</a:t>
            </a:r>
          </a:p>
          <a:p>
            <a:endParaRPr lang="fr-FR" altLang="fr-FR"/>
          </a:p>
          <a:p>
            <a:pPr>
              <a:buFont typeface="Arial" panose="020B0604020202020204" pitchFamily="34" charset="0"/>
              <a:buChar char="•"/>
            </a:pPr>
            <a:r>
              <a:rPr lang="fr-FR" altLang="fr-FR"/>
              <a:t>Le design crée les expériences et va définir ce qui est normal et ce qui ne l’est pas</a:t>
            </a:r>
          </a:p>
          <a:p>
            <a:pPr>
              <a:buFont typeface="Wingdings" panose="05000000000000000000" pitchFamily="2" charset="2"/>
              <a:buChar char="è"/>
            </a:pPr>
            <a:r>
              <a:rPr lang="fr-FR" altLang="fr-FR"/>
              <a:t>Le design va définir qui a été pensé comme utilisateur de la solution… et ceux qui ont été oubliés… négligés</a:t>
            </a:r>
          </a:p>
          <a:p>
            <a:pPr>
              <a:buFont typeface="Wingdings" panose="05000000000000000000" pitchFamily="2" charset="2"/>
              <a:buChar char="è"/>
            </a:pPr>
            <a:endParaRPr lang="fr-FR" altLang="fr-FR"/>
          </a:p>
          <a:p>
            <a:r>
              <a:rPr lang="fr-FR" altLang="fr-FR" b="1">
                <a:solidFill>
                  <a:schemeClr val="bg1"/>
                </a:solidFill>
              </a:rPr>
              <a:t>Définir avec vos mots la conception inclusive ?</a:t>
            </a:r>
          </a:p>
          <a:p>
            <a:r>
              <a:rPr lang="fr-FR" altLang="fr-FR"/>
              <a:t>La conception traditionnelle centrée sur l'utilisateur utilise de nombreuses techniques pour clarifier les besoins humains, des personas aux scénarios en passant par les tests d'utilisabilité. Mais nous avons également besoin d'outils qui réintroduisent la diversité dans notre processus de conception. Nous avons besoin de moyens de vérifier, d'équilibrer et de mesurer l'inclusivité de nos conceptions. </a:t>
            </a:r>
          </a:p>
          <a:p>
            <a:pPr eaLnBrk="1" hangingPunct="1">
              <a:spcBef>
                <a:spcPct val="0"/>
              </a:spcBef>
              <a:buFontTx/>
              <a:buNone/>
            </a:pPr>
            <a:r>
              <a:rPr lang="fr-FR" altLang="fr-FR" b="1"/>
              <a:t>Avantages de la conception inclusive </a:t>
            </a:r>
          </a:p>
          <a:p>
            <a:pPr eaLnBrk="1" hangingPunct="1">
              <a:spcBef>
                <a:spcPct val="0"/>
              </a:spcBef>
              <a:buFontTx/>
              <a:buNone/>
            </a:pPr>
            <a:r>
              <a:rPr lang="fr-FR" altLang="fr-FR"/>
              <a:t>Une technologie conçue grâce à des pratiques inclusives est payante dans de nombreux manières comprenant : </a:t>
            </a:r>
          </a:p>
          <a:p>
            <a:pPr eaLnBrk="1" hangingPunct="1">
              <a:spcBef>
                <a:spcPct val="0"/>
              </a:spcBef>
              <a:buFontTx/>
              <a:buAutoNum type="arabicPeriod"/>
            </a:pPr>
            <a:r>
              <a:rPr lang="fr-FR" altLang="fr-FR"/>
              <a:t>Accès accru par le plus grand nombre</a:t>
            </a:r>
          </a:p>
          <a:p>
            <a:pPr eaLnBrk="1" hangingPunct="1">
              <a:spcBef>
                <a:spcPct val="0"/>
              </a:spcBef>
              <a:buFontTx/>
              <a:buAutoNum type="arabicPeriod"/>
            </a:pPr>
            <a:r>
              <a:rPr lang="fr-FR" altLang="fr-FR"/>
              <a:t>Risque de mauvaise expérience réduit</a:t>
            </a:r>
          </a:p>
          <a:p>
            <a:pPr eaLnBrk="1" hangingPunct="1">
              <a:spcBef>
                <a:spcPct val="0"/>
              </a:spcBef>
              <a:buFontTx/>
              <a:buAutoNum type="arabicPeriod"/>
            </a:pPr>
            <a:r>
              <a:rPr lang="fr-FR" altLang="fr-FR"/>
              <a:t>Contexte plus émotionnel </a:t>
            </a:r>
          </a:p>
          <a:p>
            <a:endParaRPr lang="fr-FR" altLang="fr-FR"/>
          </a:p>
          <a:p>
            <a:r>
              <a:rPr lang="fr-FR" altLang="fr-FR"/>
              <a:t>Test utilisateurs avec handicap</a:t>
            </a:r>
          </a:p>
          <a:p>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e l'image des diapositives 1">
            <a:extLst>
              <a:ext uri="{FF2B5EF4-FFF2-40B4-BE49-F238E27FC236}">
                <a16:creationId xmlns:a16="http://schemas.microsoft.com/office/drawing/2014/main" id="{02BB51CB-A5A9-4E0F-841F-5AF71CF0FE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3D0F4CA4-58CD-4036-B09E-34188CC1A0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endParaRPr lang="fr-FR" altLang="fr-FR">
              <a:solidFill>
                <a:srgbClr val="000000"/>
              </a:solidFill>
              <a:latin typeface="HelvNeueOrange"/>
            </a:endParaRPr>
          </a:p>
        </p:txBody>
      </p:sp>
      <p:sp>
        <p:nvSpPr>
          <p:cNvPr id="4" name="Espace réservé du numéro de diapositive 3">
            <a:extLst>
              <a:ext uri="{FF2B5EF4-FFF2-40B4-BE49-F238E27FC236}">
                <a16:creationId xmlns:a16="http://schemas.microsoft.com/office/drawing/2014/main" id="{EF4F60F9-E377-4E03-BB80-AEC3B1FD4B8E}"/>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3515298E-E830-496A-9AC3-690FA7998C78}"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a:extLst>
              <a:ext uri="{FF2B5EF4-FFF2-40B4-BE49-F238E27FC236}">
                <a16:creationId xmlns:a16="http://schemas.microsoft.com/office/drawing/2014/main" id="{0EBD9B80-FFED-4BC0-9B2B-5D18678D68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Espace réservé des commentaires 2">
            <a:extLst>
              <a:ext uri="{FF2B5EF4-FFF2-40B4-BE49-F238E27FC236}">
                <a16:creationId xmlns:a16="http://schemas.microsoft.com/office/drawing/2014/main" id="{2919C110-83FE-408E-9A37-38DCD51D1C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endParaRPr lang="fr-FR" altLang="fr-FR" sz="4800">
              <a:solidFill>
                <a:srgbClr val="000000"/>
              </a:solidFill>
              <a:latin typeface="HelvNeueOrange"/>
            </a:endParaRPr>
          </a:p>
          <a:p>
            <a:pPr>
              <a:buFont typeface="Arial" panose="020B0604020202020204" pitchFamily="34" charset="0"/>
              <a:buChar char="•"/>
            </a:pPr>
            <a:endParaRPr lang="fr-FR" altLang="fr-FR" sz="4800">
              <a:solidFill>
                <a:srgbClr val="000000"/>
              </a:solidFill>
              <a:latin typeface="HelvNeueOrange"/>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349BF1F9-668C-470E-B15C-7B5453FA986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1241E9D6-E867-448E-BE7C-AF2BB9835F26}"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26</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a:extLst>
              <a:ext uri="{FF2B5EF4-FFF2-40B4-BE49-F238E27FC236}">
                <a16:creationId xmlns:a16="http://schemas.microsoft.com/office/drawing/2014/main" id="{28ECA7C7-DCE0-4C6A-B763-1FD55F4A79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316FF9D7-B788-410C-A36A-469C1F8738C9}"/>
              </a:ext>
            </a:extLst>
          </p:cNvPr>
          <p:cNvSpPr>
            <a:spLocks noGrp="1" noChangeArrowheads="1"/>
          </p:cNvSpPr>
          <p:nvPr>
            <p:ph type="body" idx="1"/>
          </p:nvPr>
        </p:nvSpPr>
        <p:spPr bwMode="auto"/>
        <p:txBody>
          <a:bodyPr/>
          <a:lstStyle/>
          <a:p>
            <a:pPr>
              <a:defRPr/>
            </a:pPr>
            <a:r>
              <a:rPr lang="fr-FR" b="1" dirty="0">
                <a:solidFill>
                  <a:srgbClr val="000000"/>
                </a:solidFill>
                <a:latin typeface="HelvNeueOrange"/>
              </a:rPr>
              <a:t>Équipements</a:t>
            </a:r>
          </a:p>
          <a:p>
            <a:pPr>
              <a:buFont typeface="Arial" panose="020B0604020202020204" pitchFamily="34" charset="0"/>
              <a:buChar char="•"/>
              <a:defRPr/>
            </a:pPr>
            <a:r>
              <a:rPr lang="fr-FR" b="1" dirty="0">
                <a:solidFill>
                  <a:srgbClr val="000000"/>
                </a:solidFill>
                <a:latin typeface="HelvNeueOrange"/>
              </a:rPr>
              <a:t>Ordinateur : </a:t>
            </a:r>
            <a:r>
              <a:rPr lang="fr-FR" dirty="0">
                <a:solidFill>
                  <a:srgbClr val="000000"/>
                </a:solidFill>
                <a:latin typeface="HelvNeueOrange"/>
              </a:rPr>
              <a:t>PC portable avec 2 écrans un softphone où il se connecte en Bluetooth avec ses appareils, et il a en plus un casque téléphonique circum aural pour que les coussinets ne touchent pas ses aides auditives et fassent larsen</a:t>
            </a:r>
          </a:p>
          <a:p>
            <a:pPr>
              <a:buFont typeface="Arial" panose="020B0604020202020204" pitchFamily="34" charset="0"/>
              <a:buChar char="•"/>
              <a:defRPr/>
            </a:pPr>
            <a:r>
              <a:rPr lang="fr-FR" b="1" dirty="0">
                <a:solidFill>
                  <a:srgbClr val="000000"/>
                </a:solidFill>
                <a:latin typeface="HelvNeueOrange"/>
              </a:rPr>
              <a:t>Tél. mobile : </a:t>
            </a:r>
            <a:r>
              <a:rPr lang="fr-FR" dirty="0">
                <a:solidFill>
                  <a:srgbClr val="000000"/>
                </a:solidFill>
                <a:latin typeface="HelvNeueOrange"/>
              </a:rPr>
              <a:t>Android et messagerie vocale par SMS </a:t>
            </a:r>
          </a:p>
          <a:p>
            <a:pPr>
              <a:buFont typeface="Arial" panose="020B0604020202020204" pitchFamily="34" charset="0"/>
              <a:buChar char="•"/>
              <a:defRPr/>
            </a:pPr>
            <a:r>
              <a:rPr lang="fr-FR" b="1" dirty="0">
                <a:solidFill>
                  <a:srgbClr val="000000"/>
                </a:solidFill>
                <a:latin typeface="HelvNeueOrange"/>
              </a:rPr>
              <a:t>Autre(s) : </a:t>
            </a:r>
            <a:r>
              <a:rPr lang="fr-FR" dirty="0">
                <a:solidFill>
                  <a:srgbClr val="000000"/>
                </a:solidFill>
                <a:latin typeface="HelvNeueOrange"/>
              </a:rPr>
              <a:t>Appareils auditifs</a:t>
            </a:r>
          </a:p>
          <a:p>
            <a:pPr>
              <a:defRPr/>
            </a:pPr>
            <a:endParaRPr lang="fr-FR" b="1" dirty="0">
              <a:solidFill>
                <a:srgbClr val="000000"/>
              </a:solidFill>
              <a:latin typeface="HelvNeueOrange"/>
            </a:endParaRPr>
          </a:p>
          <a:p>
            <a:pPr>
              <a:defRPr/>
            </a:pPr>
            <a:endParaRPr lang="fr-FR" b="1" dirty="0">
              <a:solidFill>
                <a:srgbClr val="000000"/>
              </a:solidFill>
              <a:latin typeface="HelvNeueOrange"/>
            </a:endParaRPr>
          </a:p>
          <a:p>
            <a:pPr>
              <a:defRPr/>
            </a:pPr>
            <a:r>
              <a:rPr lang="fr-FR" b="1" dirty="0">
                <a:solidFill>
                  <a:srgbClr val="000000"/>
                </a:solidFill>
                <a:latin typeface="HelvNeueOrange"/>
              </a:rPr>
              <a:t>Usages numériques</a:t>
            </a:r>
          </a:p>
          <a:p>
            <a:pPr marL="171450" indent="-171450">
              <a:buFont typeface="Arial" panose="020B0604020202020204" pitchFamily="34" charset="0"/>
              <a:buChar char="•"/>
              <a:defRPr/>
            </a:pPr>
            <a:r>
              <a:rPr lang="fr-FR" dirty="0">
                <a:solidFill>
                  <a:srgbClr val="000000"/>
                </a:solidFill>
                <a:latin typeface="HelvNeueOrange"/>
              </a:rPr>
              <a:t>Mehdi travaille 3 jours par semaine sur un plateau au milieu de son équipe de projet agile. </a:t>
            </a:r>
          </a:p>
          <a:p>
            <a:pPr marL="171450" indent="-171450">
              <a:buFont typeface="Arial" panose="020B0604020202020204" pitchFamily="34" charset="0"/>
              <a:buChar char="•"/>
              <a:defRPr/>
            </a:pPr>
            <a:r>
              <a:rPr lang="fr-FR" dirty="0">
                <a:solidFill>
                  <a:srgbClr val="000000"/>
                </a:solidFill>
                <a:latin typeface="HelvNeueOrange"/>
              </a:rPr>
              <a:t>Son bureau est face à ses collègues principaux car ses appareils auditifs permettent un réglage en environnement bruyant. </a:t>
            </a:r>
          </a:p>
          <a:p>
            <a:pPr marL="171450" indent="-171450">
              <a:buFont typeface="Arial" panose="020B0604020202020204" pitchFamily="34" charset="0"/>
              <a:buChar char="•"/>
              <a:defRPr/>
            </a:pPr>
            <a:r>
              <a:rPr lang="fr-FR" dirty="0">
                <a:solidFill>
                  <a:srgbClr val="000000"/>
                </a:solidFill>
                <a:latin typeface="HelvNeueOrange"/>
              </a:rPr>
              <a:t>Il peut ainsi baisser fortement les bruits derrière lui. Il apprécie ce travail d’équipe mais les journées sont fatigantes car tout en se concentrant sur ses écrans il doit en permanence analyser les bruits ambiants. </a:t>
            </a:r>
          </a:p>
          <a:p>
            <a:pPr marL="171450" indent="-171450">
              <a:buFont typeface="Arial" panose="020B0604020202020204" pitchFamily="34" charset="0"/>
              <a:buChar char="•"/>
              <a:defRPr/>
            </a:pPr>
            <a:r>
              <a:rPr lang="fr-FR" dirty="0">
                <a:solidFill>
                  <a:srgbClr val="000000"/>
                </a:solidFill>
                <a:latin typeface="HelvNeueOrange"/>
              </a:rPr>
              <a:t>Dès qu’il le peut, il planifie ses réunions et formations à distance, les jours de télétravail.</a:t>
            </a:r>
          </a:p>
          <a:p>
            <a:pPr marL="171450" indent="-171450">
              <a:buFont typeface="Arial" panose="020B0604020202020204" pitchFamily="34" charset="0"/>
              <a:buChar char="•"/>
              <a:defRPr/>
            </a:pPr>
            <a:r>
              <a:rPr lang="fr-FR" dirty="0">
                <a:solidFill>
                  <a:srgbClr val="000000"/>
                </a:solidFill>
                <a:latin typeface="HelvNeueOrange"/>
              </a:rPr>
              <a:t>Il n’a aucun souci avec son téléphone mobile car il est connecté en Bluetooth avec ses appareils auditifs. Il apprécie néanmoins de recevoir ses messages vocaux au format texte.</a:t>
            </a:r>
          </a:p>
          <a:p>
            <a:pPr>
              <a:defRPr/>
            </a:pPr>
            <a:endParaRPr lang="fr-FR" altLang="fr-FR" dirty="0"/>
          </a:p>
        </p:txBody>
      </p:sp>
      <p:sp>
        <p:nvSpPr>
          <p:cNvPr id="89092" name="Espace réservé du numéro de diapositive 3">
            <a:extLst>
              <a:ext uri="{FF2B5EF4-FFF2-40B4-BE49-F238E27FC236}">
                <a16:creationId xmlns:a16="http://schemas.microsoft.com/office/drawing/2014/main" id="{AD6D8CF7-43D0-4E6C-8BC9-2E71C35CA66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D574E5-CAE0-4801-911B-E42913C8F08C}" type="slidenum">
              <a:rPr lang="fr-FR" altLang="fr-FR"/>
              <a:pPr/>
              <a:t>27</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a:extLst>
              <a:ext uri="{FF2B5EF4-FFF2-40B4-BE49-F238E27FC236}">
                <a16:creationId xmlns:a16="http://schemas.microsoft.com/office/drawing/2014/main" id="{4EAF2E46-2AF5-4D67-ADC2-47CD47F9F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Espace réservé des commentaires 2">
            <a:extLst>
              <a:ext uri="{FF2B5EF4-FFF2-40B4-BE49-F238E27FC236}">
                <a16:creationId xmlns:a16="http://schemas.microsoft.com/office/drawing/2014/main" id="{BBA49626-6BD3-487A-A3DB-F3A5D8AEF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https://youtu.be/vchaFJYViZA</a:t>
            </a:r>
          </a:p>
          <a:p>
            <a:r>
              <a:rPr lang="fr-FR" altLang="fr-FR"/>
              <a:t>implant cochléaire et retrouve l’audition</a:t>
            </a:r>
          </a:p>
          <a:p>
            <a:r>
              <a:rPr lang="fr-FR" altLang="fr-FR"/>
              <a:t>De 20’54 a 25’20</a:t>
            </a:r>
          </a:p>
          <a:p>
            <a:endParaRPr lang="fr-FR" altLang="fr-FR"/>
          </a:p>
          <a:p>
            <a:endParaRPr lang="fr-FR" altLang="fr-FR"/>
          </a:p>
          <a:p>
            <a:r>
              <a:rPr lang="fr-FR" altLang="fr-FR"/>
              <a:t>Des personnes malentendantes sont en général des personnes qui vont tout faire pour réentendre en s’appareillant. </a:t>
            </a:r>
          </a:p>
          <a:p>
            <a:r>
              <a:rPr lang="fr-FR" altLang="fr-FR"/>
              <a:t>Mais entendre à tout prix et en fonction du type de perte (cellules ciliées ou nerf va nécessiter des technologies différentes avec un apprentissage aussi différents et surtout du temps à s’adapter.</a:t>
            </a:r>
          </a:p>
          <a:p>
            <a:endParaRPr lang="fr-FR" altLang="fr-FR"/>
          </a:p>
          <a:p>
            <a:r>
              <a:rPr lang="fr-FR" altLang="fr-FR" b="1"/>
              <a:t>CLIC 1 : Audioprothèse : </a:t>
            </a:r>
            <a:r>
              <a:rPr lang="fr-FR" altLang="fr-FR"/>
              <a:t>audioprothèse va amplifier le signal vibratoire sur les fréquences à stimuler uniquement. Le but est que les cils atones se remettent à vibrer. </a:t>
            </a:r>
          </a:p>
          <a:p>
            <a:r>
              <a:rPr lang="fr-FR" altLang="fr-FR"/>
              <a:t>Un apprentissage surtout de réglage des appareils avec audioprothésite + de s’habituer à réentendre quand surdité ancienne non appareillée : cerveau a perdu les sons. Souvent brouhaha + s’entendre soi même est perturbant</a:t>
            </a:r>
          </a:p>
          <a:p>
            <a:r>
              <a:rPr lang="fr-FR" altLang="fr-FR" sz="1300"/>
              <a:t>Elle est aussi utilisée pour envoyer des bruits blancs pour distraire le cerveau sur certains acouphéniques. Mais quand une surdité en plus, souvent l’appareillage de la malentendance améliorera les acouphènes</a:t>
            </a:r>
          </a:p>
          <a:p>
            <a:endParaRPr lang="fr-FR" altLang="fr-FR"/>
          </a:p>
          <a:p>
            <a:endParaRPr lang="fr-FR" altLang="fr-FR"/>
          </a:p>
          <a:p>
            <a:r>
              <a:rPr lang="fr-FR" altLang="fr-FR" b="1"/>
              <a:t>CLIC 2 : </a:t>
            </a:r>
            <a:r>
              <a:rPr lang="fr-FR" altLang="fr-FR"/>
              <a:t>l’implant se passe par conduction électrique suite à opération qui enroulé un fil électrique dans la cochlée avec plusieurs électrodes sur la parties nerveuse des cellules sensorielles abimées. Le signal traité est envoyée au cerveau.</a:t>
            </a:r>
          </a:p>
          <a:p>
            <a:r>
              <a:rPr lang="fr-FR" altLang="fr-FR"/>
              <a:t>Système incompatible si nerf auditif atteint.</a:t>
            </a:r>
          </a:p>
          <a:p>
            <a:endParaRPr lang="fr-FR" altLang="fr-FR"/>
          </a:p>
          <a:p>
            <a:r>
              <a:rPr lang="fr-FR" altLang="fr-FR"/>
              <a:t>L’apprentissage est plus long car la simulation n’est pas habituelle (électrique) il faut tout réapprendre pour que le cerveau apprenne à décoder un message électrique en parole</a:t>
            </a:r>
          </a:p>
          <a:p>
            <a:endParaRPr lang="fr-FR" altLang="fr-FR"/>
          </a:p>
          <a:p>
            <a:r>
              <a:rPr lang="fr-FR" altLang="fr-FR" b="1"/>
              <a:t>CLIC3</a:t>
            </a:r>
            <a:r>
              <a:rPr lang="fr-FR" altLang="fr-FR"/>
              <a:t> : </a:t>
            </a:r>
            <a:r>
              <a:rPr lang="fr-FR" altLang="fr-FR" sz="1300">
                <a:solidFill>
                  <a:srgbClr val="FF6600"/>
                </a:solidFill>
              </a:rPr>
              <a:t>l’implant BAHA </a:t>
            </a:r>
            <a:r>
              <a:rPr lang="fr-FR" altLang="fr-FR" sz="1300"/>
              <a:t>par conduction osseuse en captant les sons et de les transformer en vibrations mécaniques qui seront perçues directement par l’oreille interne : la cochlée</a:t>
            </a:r>
          </a:p>
          <a:p>
            <a:r>
              <a:rPr lang="fr-FR" altLang="fr-FR" sz="1300"/>
              <a:t>Dans le cas où </a:t>
            </a:r>
            <a:r>
              <a:rPr lang="fr-FR" altLang="fr-FR"/>
              <a:t>l’oreille interne fonctionne mais les sons n’y sont pas transmis : malformation du conduit, des osselets, absence de tympan etc...</a:t>
            </a:r>
            <a:endParaRPr lang="fr-FR" altLang="fr-FR" sz="1300"/>
          </a:p>
          <a:p>
            <a:endParaRPr lang="fr-FR"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1B5CE1ED-0CB9-48C3-BF3B-3723E84875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Espace réservé des commentaires 2">
            <a:extLst>
              <a:ext uri="{FF2B5EF4-FFF2-40B4-BE49-F238E27FC236}">
                <a16:creationId xmlns:a16="http://schemas.microsoft.com/office/drawing/2014/main" id="{87C176DA-E15B-4935-9151-74B400B24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BD6EF01-49D6-4783-8C57-331127C437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notes 2">
            <a:extLst>
              <a:ext uri="{FF2B5EF4-FFF2-40B4-BE49-F238E27FC236}">
                <a16:creationId xmlns:a16="http://schemas.microsoft.com/office/drawing/2014/main" id="{4C042EC5-7122-4C20-8C2A-20F8EA54D0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https://youtu.be/vchaFJYViZA</a:t>
            </a:r>
          </a:p>
          <a:p>
            <a:r>
              <a:rPr lang="fr-FR" altLang="fr-FR"/>
              <a:t>implant cochléaire et retrouve l’audition</a:t>
            </a:r>
          </a:p>
          <a:p>
            <a:r>
              <a:rPr lang="fr-FR" altLang="fr-FR"/>
              <a:t>De 20’54 a 25’20</a:t>
            </a:r>
          </a:p>
          <a:p>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a:extLst>
              <a:ext uri="{FF2B5EF4-FFF2-40B4-BE49-F238E27FC236}">
                <a16:creationId xmlns:a16="http://schemas.microsoft.com/office/drawing/2014/main" id="{4B4EF986-38F1-46C9-8C11-FAA53958F0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Espace réservé des commentaires 2">
            <a:extLst>
              <a:ext uri="{FF2B5EF4-FFF2-40B4-BE49-F238E27FC236}">
                <a16:creationId xmlns:a16="http://schemas.microsoft.com/office/drawing/2014/main" id="{9F237B82-B415-42BB-9A0C-D563B30F17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5C8C3C63-F9A6-4E60-8A3C-95F999A44F8B}"/>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A98B3949-E070-43DD-B5DB-AEF200EF715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31</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image des diapositives 1">
            <a:extLst>
              <a:ext uri="{FF2B5EF4-FFF2-40B4-BE49-F238E27FC236}">
                <a16:creationId xmlns:a16="http://schemas.microsoft.com/office/drawing/2014/main" id="{092B1A7C-A1F7-4939-803E-DF9174E5CC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ce réservé des notes 2">
            <a:extLst>
              <a:ext uri="{FF2B5EF4-FFF2-40B4-BE49-F238E27FC236}">
                <a16:creationId xmlns:a16="http://schemas.microsoft.com/office/drawing/2014/main" id="{A605FD2C-3828-47D1-B480-CE04DB1BBCBF}"/>
              </a:ext>
            </a:extLst>
          </p:cNvPr>
          <p:cNvSpPr>
            <a:spLocks noGrp="1" noChangeArrowheads="1"/>
          </p:cNvSpPr>
          <p:nvPr>
            <p:ph type="body" idx="1"/>
          </p:nvPr>
        </p:nvSpPr>
        <p:spPr bwMode="auto"/>
        <p:txBody>
          <a:bodyPr/>
          <a:lstStyle/>
          <a:p>
            <a:pPr lvl="4" eaLnBrk="1" hangingPunct="1">
              <a:spcBef>
                <a:spcPts val="838"/>
              </a:spcBef>
              <a:buFont typeface="Arial" panose="020B0604020202020204" pitchFamily="34" charset="0"/>
              <a:buNone/>
              <a:defRPr/>
            </a:pPr>
            <a:r>
              <a:rPr lang="fr-FR" sz="3600" dirty="0">
                <a:latin typeface="+mn-lt"/>
              </a:rPr>
              <a:t>(favoriser un micro casque plutôt que le haut-parleur du PC</a:t>
            </a:r>
            <a:endParaRPr lang="fr-FR" sz="3600" dirty="0"/>
          </a:p>
          <a:p>
            <a:pPr lvl="4" eaLnBrk="1" hangingPunct="1">
              <a:spcBef>
                <a:spcPts val="838"/>
              </a:spcBef>
              <a:buFont typeface="Arial" panose="020B0604020202020204" pitchFamily="34" charset="0"/>
              <a:buNone/>
              <a:defRPr/>
            </a:pPr>
            <a:endParaRPr lang="fr-FR" altLang="fr-FR" sz="1400" dirty="0">
              <a:solidFill>
                <a:srgbClr val="FE7900"/>
              </a:solidFill>
              <a:latin typeface="Calibri" panose="020F0502020204030204" pitchFamily="34" charset="0"/>
            </a:endParaRPr>
          </a:p>
          <a:p>
            <a:pPr marL="447675" lvl="1" indent="-171450">
              <a:spcBef>
                <a:spcPts val="838"/>
              </a:spcBef>
              <a:buFont typeface="Arial" panose="020B0604020202020204" pitchFamily="34" charset="0"/>
              <a:buNone/>
              <a:defRPr/>
            </a:pPr>
            <a:endParaRPr lang="fr-FR" altLang="fr-FR" sz="1400" dirty="0"/>
          </a:p>
          <a:p>
            <a:pPr>
              <a:defRPr/>
            </a:pPr>
            <a:endParaRPr lang="fr-FR" altLang="fr-FR" dirty="0"/>
          </a:p>
        </p:txBody>
      </p:sp>
      <p:sp>
        <p:nvSpPr>
          <p:cNvPr id="99332" name="Espace réservé du numéro de diapositive 3">
            <a:extLst>
              <a:ext uri="{FF2B5EF4-FFF2-40B4-BE49-F238E27FC236}">
                <a16:creationId xmlns:a16="http://schemas.microsoft.com/office/drawing/2014/main" id="{A36DF9E5-B6B1-4665-907E-68D53471C35E}"/>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F0E355-A1CE-4C28-9274-DEC994E03B6E}" type="slidenum">
              <a:rPr lang="fr-FR" altLang="fr-FR"/>
              <a:pPr/>
              <a:t>32</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687B558C-D37A-4F67-9827-8E83CCD394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5E25E067-4013-452B-95F3-3DCCAF72DF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03428" name="Espace réservé du numéro de diapositive 3">
            <a:extLst>
              <a:ext uri="{FF2B5EF4-FFF2-40B4-BE49-F238E27FC236}">
                <a16:creationId xmlns:a16="http://schemas.microsoft.com/office/drawing/2014/main" id="{DC070C27-3071-4B37-8756-8D408EF305BD}"/>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D5044A-77F5-43AC-9AC4-60E04FB864A6}" type="slidenum">
              <a:rPr lang="fr-FR" altLang="fr-FR"/>
              <a:pPr/>
              <a:t>35</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a:extLst>
              <a:ext uri="{FF2B5EF4-FFF2-40B4-BE49-F238E27FC236}">
                <a16:creationId xmlns:a16="http://schemas.microsoft.com/office/drawing/2014/main" id="{4A689248-F019-4E82-8138-871B95E51C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A79C2C20-AA76-42C4-BEE8-220B2B16DB60}"/>
              </a:ext>
            </a:extLst>
          </p:cNvPr>
          <p:cNvSpPr>
            <a:spLocks noGrp="1"/>
          </p:cNvSpPr>
          <p:nvPr>
            <p:ph type="body" idx="1"/>
          </p:nvPr>
        </p:nvSpPr>
        <p:spPr/>
        <p:txBody>
          <a:bodyPr/>
          <a:lstStyle/>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illusion entretenue par les performances de quelques rares adultes sourds, non parce qu’ils lisent mieux sur les lèvres mais parce qu’ils possèdent une connaissance complète et une parfaite maîtrise de la langue française. Du fait de cette connaissance, ils peuvent essayer de deviner et compléter mentalement ce qu’ils ne peuvent pas percevoir. A partir de quelques syllabes lues sur les lèvres, ils essayent d’imaginer les mots qui pourraient contenir ces syllabes et dont le sens correspond au contexte. Ils reconstituent les éléments linguistiques non perçus. Ils écartent les sosies labiaux.</a:t>
            </a:r>
          </a:p>
          <a:p>
            <a:pPr marL="285750" indent="-285750">
              <a:buClr>
                <a:srgbClr val="FF6600"/>
              </a:buClr>
              <a:buSzPct val="125000"/>
              <a:buFont typeface="Wingdings" panose="05000000000000000000" pitchFamily="2" charset="2"/>
              <a:buChar char="§"/>
              <a:defRPr/>
            </a:pPr>
            <a:endParaRPr lang="fr-FR" dirty="0">
              <a:solidFill>
                <a:schemeClr val="bg1"/>
              </a:solidFill>
              <a:latin typeface="Helvetica 55 Roman" panose="020B0604020202020204" pitchFamily="34" charset="0"/>
            </a:endParaRP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Grâce à cette activité de suppléance mentale ces quelques rares adultes sourds parviennent souvent à deviner ce qu’ils n’ont pas perçu, au point de pouvoir entretenir une conversation. Leur lecture labiale est efficace. (Néanmoins, l’extrême difficulté de cet exercice le rend très fatigant pour la personne sourde, l’empêchant de le pratiquer plusieurs heures de suite).</a:t>
            </a:r>
          </a:p>
          <a:p>
            <a:pPr>
              <a:defRPr/>
            </a:pPr>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D5098786-139A-4149-8D15-8E6F6B8637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notes 2">
            <a:extLst>
              <a:ext uri="{FF2B5EF4-FFF2-40B4-BE49-F238E27FC236}">
                <a16:creationId xmlns:a16="http://schemas.microsoft.com/office/drawing/2014/main" id="{4F2C3304-C955-495B-B71A-AA515DA99B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Ça dépend du contexte !</a:t>
            </a:r>
          </a:p>
          <a:p>
            <a:r>
              <a:rPr lang="fr-FR" altLang="fr-FR"/>
              <a:t>Exemple l’utilisateur pourrait fonctionner sans écran mais utile dans un collectif ou simplement pour débloquer une situation où l’utilisateur ne sait plus où il 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e l'image des diapositives 1">
            <a:extLst>
              <a:ext uri="{FF2B5EF4-FFF2-40B4-BE49-F238E27FC236}">
                <a16:creationId xmlns:a16="http://schemas.microsoft.com/office/drawing/2014/main" id="{93C1D6DC-F3B4-4076-A1A7-F0BFDE6D13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Espace réservé des commentaires 2">
            <a:extLst>
              <a:ext uri="{FF2B5EF4-FFF2-40B4-BE49-F238E27FC236}">
                <a16:creationId xmlns:a16="http://schemas.microsoft.com/office/drawing/2014/main" id="{08FB54FB-BF28-4449-9117-7DF35A3059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Les sons de l’entendant viennent les uns après les autres (c’est une suite linéaire). Au contraire les éléments qui composent les signes sont réalisés simultanément dans l’espace (c’est un ensemble en 3D).</a:t>
            </a:r>
          </a:p>
          <a:p>
            <a:r>
              <a:rPr lang="fr-FR" altLang="fr-FR"/>
              <a:t>Les paramètres du signe :</a:t>
            </a:r>
          </a:p>
          <a:p>
            <a:endParaRPr lang="fr-FR" altLang="fr-FR"/>
          </a:p>
        </p:txBody>
      </p:sp>
      <p:sp>
        <p:nvSpPr>
          <p:cNvPr id="107524" name="Espace réservé du numéro de diapositive 3">
            <a:extLst>
              <a:ext uri="{FF2B5EF4-FFF2-40B4-BE49-F238E27FC236}">
                <a16:creationId xmlns:a16="http://schemas.microsoft.com/office/drawing/2014/main" id="{3E79F5C8-7E5B-494E-8470-01B5180E4BEE}"/>
              </a:ext>
            </a:extLst>
          </p:cNvPr>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lstStyle/>
          <a:p>
            <a:fld id="{B171B5AF-8586-4B68-BE54-19EC981E4BD6}" type="slidenum">
              <a:rPr lang="fr-FR" altLang="fr-FR"/>
              <a:pPr/>
              <a:t>37</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e l'image des diapositives 1">
            <a:extLst>
              <a:ext uri="{FF2B5EF4-FFF2-40B4-BE49-F238E27FC236}">
                <a16:creationId xmlns:a16="http://schemas.microsoft.com/office/drawing/2014/main" id="{8C2B4852-492F-4AFF-8EF7-AC3E7C1F1D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Espace réservé des commentaires 2">
            <a:extLst>
              <a:ext uri="{FF2B5EF4-FFF2-40B4-BE49-F238E27FC236}">
                <a16:creationId xmlns:a16="http://schemas.microsoft.com/office/drawing/2014/main" id="{0157BCA8-AFD0-4686-A835-1EC34FC557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Parler que peu utiliser et trouver les chiffres</a:t>
            </a:r>
          </a:p>
          <a:p>
            <a:endParaRPr lang="fr-FR" altLang="fr-FR"/>
          </a:p>
        </p:txBody>
      </p:sp>
      <p:sp>
        <p:nvSpPr>
          <p:cNvPr id="109572" name="Espace réservé du numéro de diapositive 3">
            <a:extLst>
              <a:ext uri="{FF2B5EF4-FFF2-40B4-BE49-F238E27FC236}">
                <a16:creationId xmlns:a16="http://schemas.microsoft.com/office/drawing/2014/main" id="{A90216E5-7611-4039-AD33-FD3741017480}"/>
              </a:ext>
            </a:extLst>
          </p:cNvPr>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lstStyle/>
          <a:p>
            <a:fld id="{D5F6D417-4B5B-4551-B46E-43222309447E}" type="slidenum">
              <a:rPr lang="fr-FR" altLang="fr-FR"/>
              <a:pPr/>
              <a:t>38</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a:extLst>
              <a:ext uri="{FF2B5EF4-FFF2-40B4-BE49-F238E27FC236}">
                <a16:creationId xmlns:a16="http://schemas.microsoft.com/office/drawing/2014/main" id="{3385438A-11C1-4CFE-A979-F658A14B93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Espace réservé des commentaires 2">
            <a:extLst>
              <a:ext uri="{FF2B5EF4-FFF2-40B4-BE49-F238E27FC236}">
                <a16:creationId xmlns:a16="http://schemas.microsoft.com/office/drawing/2014/main" id="{057DFF51-F47D-448F-983C-972A6D69A6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https://youtu.be/5e3p43t-Uqc</a:t>
            </a:r>
          </a:p>
          <a:p>
            <a:r>
              <a:rPr lang="fr-FR" altLang="fr-FR" b="1"/>
              <a:t>Virginie Delalande, avocate et sourde : "La confiance en soi se construit"</a:t>
            </a:r>
          </a:p>
          <a:p>
            <a:endParaRPr lang="fr-FR" altLang="fr-FR"/>
          </a:p>
          <a:p>
            <a:r>
              <a:rPr lang="fr-FR" altLang="fr-FR"/>
              <a:t>De 1’34 à 2’45</a:t>
            </a:r>
          </a:p>
        </p:txBody>
      </p:sp>
      <p:sp>
        <p:nvSpPr>
          <p:cNvPr id="111620" name="Espace réservé du numéro de diapositive 3">
            <a:extLst>
              <a:ext uri="{FF2B5EF4-FFF2-40B4-BE49-F238E27FC236}">
                <a16:creationId xmlns:a16="http://schemas.microsoft.com/office/drawing/2014/main" id="{285AFE4A-69F0-47BB-8C3E-45F689F8C88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E551F2-7F97-4E96-9C92-480766A9193E}" type="slidenum">
              <a:rPr lang="fr-FR" altLang="fr-FR"/>
              <a:pPr/>
              <a:t>39</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e l'image des diapositives 1">
            <a:extLst>
              <a:ext uri="{FF2B5EF4-FFF2-40B4-BE49-F238E27FC236}">
                <a16:creationId xmlns:a16="http://schemas.microsoft.com/office/drawing/2014/main" id="{5240FA50-29CE-4F8D-BEC7-F7BA878BE3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F0B9CF87-B32D-4BB4-BA09-B70650A603E0}"/>
              </a:ext>
            </a:extLst>
          </p:cNvPr>
          <p:cNvSpPr>
            <a:spLocks noGrp="1"/>
          </p:cNvSpPr>
          <p:nvPr>
            <p:ph type="body" idx="1"/>
          </p:nvPr>
        </p:nvSpPr>
        <p:spPr/>
        <p:txBody>
          <a:bodyPr/>
          <a:lstStyle/>
          <a:p>
            <a:pPr defTabSz="990478">
              <a:defRPr/>
            </a:pPr>
            <a:r>
              <a:rPr lang="fr-FR" dirty="0"/>
              <a:t>https://youtu.be/5zt-aL9JU0U</a:t>
            </a:r>
          </a:p>
          <a:p>
            <a:pPr defTabSz="990478">
              <a:defRPr/>
            </a:pPr>
            <a:r>
              <a:rPr lang="fr-FR" dirty="0"/>
              <a:t>1- Interview Brut : </a:t>
            </a:r>
            <a:r>
              <a:rPr lang="fr-FR" sz="1300" dirty="0"/>
              <a:t>Virginie Delalande, avocate et sourde de naissance</a:t>
            </a:r>
          </a:p>
          <a:p>
            <a:pPr defTabSz="990478">
              <a:defRPr/>
            </a:pPr>
            <a:r>
              <a:rPr lang="fr-FR" sz="1500" b="1" dirty="0"/>
              <a:t>C’est un intro à la vidéo prochaine </a:t>
            </a:r>
            <a:r>
              <a:rPr lang="fr-FR" dirty="0"/>
              <a:t>La vidéo entière  qui dure 2’41</a:t>
            </a:r>
          </a:p>
          <a:p>
            <a:pPr>
              <a:defRPr/>
            </a:pPr>
            <a:endParaRPr lang="fr-FR" dirty="0"/>
          </a:p>
          <a:p>
            <a:pPr>
              <a:defRPr/>
            </a:pPr>
            <a:r>
              <a:rPr lang="fr-FR" dirty="0"/>
              <a:t>https://youtu.be/QnyEXkpRM2s</a:t>
            </a:r>
          </a:p>
          <a:p>
            <a:pPr>
              <a:defRPr/>
            </a:pPr>
            <a:r>
              <a:rPr lang="fr-FR" dirty="0"/>
              <a:t>2- France 5 </a:t>
            </a:r>
          </a:p>
          <a:p>
            <a:pPr marL="185715" indent="-185715">
              <a:buFont typeface="Arial" panose="020B0604020202020204" pitchFamily="34" charset="0"/>
              <a:buChar char="•"/>
              <a:defRPr/>
            </a:pPr>
            <a:r>
              <a:rPr lang="fr-FR" dirty="0"/>
              <a:t>De 0’26 à… : </a:t>
            </a:r>
            <a:r>
              <a:rPr lang="fr-FR" b="1" dirty="0"/>
              <a:t>présentation et chez ORL </a:t>
            </a:r>
            <a:r>
              <a:rPr lang="fr-FR" dirty="0"/>
              <a:t>=&gt; dire qu’elle a été implantée il y a des années et il lui propose de faire l’autre oreille ou réopérer</a:t>
            </a:r>
          </a:p>
          <a:p>
            <a:pPr marL="185715" indent="-185715">
              <a:buFont typeface="Arial" panose="020B0604020202020204" pitchFamily="34" charset="0"/>
              <a:buChar char="•"/>
              <a:defRPr/>
            </a:pPr>
            <a:r>
              <a:rPr lang="fr-FR" dirty="0"/>
              <a:t>À 9’40 : parle « échec » opération  + elle raconte son parcours et on la voit dans son entreprise. </a:t>
            </a:r>
          </a:p>
          <a:p>
            <a:pPr marL="680954" lvl="1" indent="-185715">
              <a:buFont typeface="Arial" panose="020B0604020202020204" pitchFamily="34" charset="0"/>
              <a:buChar char="•"/>
              <a:defRPr/>
            </a:pPr>
            <a:r>
              <a:rPr lang="fr-FR" dirty="0" err="1"/>
              <a:t>Vélotypie</a:t>
            </a:r>
            <a:r>
              <a:rPr lang="fr-FR" dirty="0"/>
              <a:t> avec délai 2 à 3s</a:t>
            </a:r>
          </a:p>
          <a:p>
            <a:pPr marL="680954" lvl="1" indent="-185715">
              <a:buFont typeface="Arial" panose="020B0604020202020204" pitchFamily="34" charset="0"/>
              <a:buChar char="•"/>
              <a:defRPr/>
            </a:pPr>
            <a:r>
              <a:rPr lang="fr-FR" dirty="0"/>
              <a:t>Parle de compréhension 50%</a:t>
            </a:r>
          </a:p>
          <a:p>
            <a:pPr marL="680954" lvl="1" indent="-185715">
              <a:buFont typeface="Arial" panose="020B0604020202020204" pitchFamily="34" charset="0"/>
              <a:buChar char="•"/>
              <a:defRPr/>
            </a:pPr>
            <a:r>
              <a:rPr lang="fr-FR" dirty="0"/>
              <a:t>La grosse fatigue</a:t>
            </a:r>
          </a:p>
          <a:p>
            <a:pPr marL="680954" lvl="1" indent="-185715">
              <a:buFont typeface="Arial" panose="020B0604020202020204" pitchFamily="34" charset="0"/>
              <a:buChar char="•"/>
              <a:defRPr/>
            </a:pPr>
            <a:r>
              <a:rPr lang="fr-FR" dirty="0"/>
              <a:t>Les gêne des gestes sur les lèvres, prononciation et débit pour chaque personne</a:t>
            </a:r>
          </a:p>
          <a:p>
            <a:pPr marL="185715" indent="-185715">
              <a:buFont typeface="Arial" panose="020B0604020202020204" pitchFamily="34" charset="0"/>
              <a:buChar char="•"/>
              <a:defRPr/>
            </a:pPr>
            <a:r>
              <a:rPr lang="fr-FR" dirty="0"/>
              <a:t>De 11’56 à 16’52 : </a:t>
            </a:r>
            <a:r>
              <a:rPr lang="fr-FR" b="1" dirty="0"/>
              <a:t>Réunion pour parler des implants et expériences</a:t>
            </a:r>
            <a:r>
              <a:rPr lang="fr-FR" dirty="0"/>
              <a:t>. </a:t>
            </a:r>
            <a:br>
              <a:rPr lang="fr-FR" dirty="0"/>
            </a:br>
            <a:r>
              <a:rPr lang="fr-FR" dirty="0"/>
              <a:t>Avion 85dB</a:t>
            </a:r>
          </a:p>
          <a:p>
            <a:pPr marL="185715" indent="-185715">
              <a:buFont typeface="Arial" panose="020B0604020202020204" pitchFamily="34" charset="0"/>
              <a:buChar char="•"/>
              <a:defRPr/>
            </a:pPr>
            <a:r>
              <a:rPr lang="fr-FR" dirty="0"/>
              <a:t>De 19’50 à 22’46 </a:t>
            </a:r>
          </a:p>
          <a:p>
            <a:pPr marL="185715" indent="-185715">
              <a:buFont typeface="Arial" panose="020B0604020202020204" pitchFamily="34" charset="0"/>
              <a:buChar char="•"/>
              <a:defRPr/>
            </a:pPr>
            <a:r>
              <a:rPr lang="fr-FR" dirty="0"/>
              <a:t>De 28’45 à 30’10 : repas entre amis</a:t>
            </a:r>
          </a:p>
          <a:p>
            <a:pPr marL="185715" indent="-185715">
              <a:buFont typeface="Arial" panose="020B0604020202020204" pitchFamily="34" charset="0"/>
              <a:buChar char="•"/>
              <a:defRPr/>
            </a:pPr>
            <a:r>
              <a:rPr lang="fr-FR" dirty="0"/>
              <a:t>De 31’57 à 34’14 : a appris à parler et comment je me projette quand je suis sourde par rapport aux autres</a:t>
            </a:r>
          </a:p>
          <a:p>
            <a:pPr marL="185715" indent="-185715">
              <a:buFont typeface="Arial" panose="020B0604020202020204" pitchFamily="34" charset="0"/>
              <a:buChar char="•"/>
              <a:defRPr/>
            </a:pPr>
            <a:r>
              <a:rPr lang="fr-FR" dirty="0"/>
              <a:t>De 39’23 à 41’40 : ré-opérable ?</a:t>
            </a:r>
          </a:p>
          <a:p>
            <a:pPr marL="185715" indent="-185715">
              <a:buFont typeface="Arial" panose="020B0604020202020204" pitchFamily="34" charset="0"/>
              <a:buChar char="•"/>
              <a:defRPr/>
            </a:pPr>
            <a:r>
              <a:rPr lang="fr-FR" dirty="0"/>
              <a:t>De 42’06 à 43’20 : et en plus parle anglais !</a:t>
            </a:r>
          </a:p>
          <a:p>
            <a:pPr marL="185715" indent="-185715">
              <a:buFont typeface="Arial" panose="020B0604020202020204" pitchFamily="34" charset="0"/>
              <a:buChar char="•"/>
              <a:defRPr/>
            </a:pPr>
            <a:r>
              <a:rPr lang="fr-FR" dirty="0"/>
              <a:t>De 45’19 à 48’17 : avocate </a:t>
            </a:r>
            <a:r>
              <a:rPr lang="fr-FR" dirty="0" err="1"/>
              <a:t>playdoyer</a:t>
            </a:r>
            <a:endParaRPr lang="fr-FR" dirty="0"/>
          </a:p>
          <a:p>
            <a:pPr marL="185715" indent="-185715">
              <a:buFont typeface="Arial" panose="020B0604020202020204" pitchFamily="34" charset="0"/>
              <a:buChar char="•"/>
              <a:defRPr/>
            </a:pPr>
            <a:endParaRPr lang="fr-FR" dirty="0"/>
          </a:p>
          <a:p>
            <a:pPr>
              <a:buFont typeface="Arial" panose="020B0604020202020204" pitchFamily="34" charset="0"/>
              <a:buNone/>
              <a:defRPr/>
            </a:pPr>
            <a:r>
              <a:rPr lang="fr-FR" b="1" dirty="0"/>
              <a:t>Managez avec la diversité I Virginie Delalande </a:t>
            </a:r>
          </a:p>
          <a:p>
            <a:pPr>
              <a:buFont typeface="Arial" panose="020B0604020202020204" pitchFamily="34" charset="0"/>
              <a:buNone/>
              <a:defRPr/>
            </a:pPr>
            <a:r>
              <a:rPr lang="fr-FR" b="1" dirty="0"/>
              <a:t>https://youtu.be/B0DpvwDcxbE</a:t>
            </a:r>
          </a:p>
          <a:p>
            <a:pPr>
              <a:buFont typeface="Arial" panose="020B0604020202020204" pitchFamily="34" charset="0"/>
              <a:buNone/>
              <a:defRPr/>
            </a:pPr>
            <a:r>
              <a:rPr lang="fr-FR" dirty="0"/>
              <a:t>De 8’48</a:t>
            </a:r>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a:defRPr/>
            </a:pPr>
            <a:endParaRPr lang="fr-FR" dirty="0"/>
          </a:p>
          <a:p>
            <a:pPr>
              <a:defRPr/>
            </a:pPr>
            <a:endParaRPr lang="fr-FR" dirty="0"/>
          </a:p>
        </p:txBody>
      </p:sp>
      <p:sp>
        <p:nvSpPr>
          <p:cNvPr id="113668" name="Espace réservé du numéro de diapositive 3">
            <a:extLst>
              <a:ext uri="{FF2B5EF4-FFF2-40B4-BE49-F238E27FC236}">
                <a16:creationId xmlns:a16="http://schemas.microsoft.com/office/drawing/2014/main" id="{7BDF4A09-7FBE-4B76-A84F-C665A62D4B1E}"/>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E22E8-7FAE-425D-A847-2B253AE381E9}" type="slidenum">
              <a:rPr lang="fr-FR" altLang="fr-FR"/>
              <a:pPr/>
              <a:t>40</a:t>
            </a:fld>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a:extLst>
              <a:ext uri="{FF2B5EF4-FFF2-40B4-BE49-F238E27FC236}">
                <a16:creationId xmlns:a16="http://schemas.microsoft.com/office/drawing/2014/main" id="{F707FA33-F9B1-4F6A-8F5C-F03BCF837C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Espace réservé des commentaires 2">
            <a:extLst>
              <a:ext uri="{FF2B5EF4-FFF2-40B4-BE49-F238E27FC236}">
                <a16:creationId xmlns:a16="http://schemas.microsoft.com/office/drawing/2014/main" id="{9A5B43CD-A235-4A68-A2E8-1B4EEEED9B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endParaRPr lang="fr-FR" altLang="fr-FR">
              <a:solidFill>
                <a:srgbClr val="000000"/>
              </a:solidFill>
              <a:latin typeface="HelvNeueOrange"/>
            </a:endParaRPr>
          </a:p>
        </p:txBody>
      </p:sp>
      <p:sp>
        <p:nvSpPr>
          <p:cNvPr id="4" name="Espace réservé du numéro de diapositive 3">
            <a:extLst>
              <a:ext uri="{FF2B5EF4-FFF2-40B4-BE49-F238E27FC236}">
                <a16:creationId xmlns:a16="http://schemas.microsoft.com/office/drawing/2014/main" id="{6ABDD6FD-649B-4232-B23B-BA9F52BF91F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6B0873F9-84A8-4B19-89EA-E53345992A22}"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41</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a:extLst>
              <a:ext uri="{FF2B5EF4-FFF2-40B4-BE49-F238E27FC236}">
                <a16:creationId xmlns:a16="http://schemas.microsoft.com/office/drawing/2014/main" id="{77FE1E26-38A3-4E60-95B3-0E945A701B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commentaires 2">
            <a:extLst>
              <a:ext uri="{FF2B5EF4-FFF2-40B4-BE49-F238E27FC236}">
                <a16:creationId xmlns:a16="http://schemas.microsoft.com/office/drawing/2014/main" id="{87CE6DE7-408F-4905-871A-CD0D7C19F2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endParaRPr lang="fr-FR" altLang="fr-FR" sz="4800">
              <a:solidFill>
                <a:srgbClr val="000000"/>
              </a:solidFill>
              <a:latin typeface="HelvNeueOrange"/>
            </a:endParaRPr>
          </a:p>
          <a:p>
            <a:pPr>
              <a:buFont typeface="Arial" panose="020B0604020202020204" pitchFamily="34" charset="0"/>
              <a:buChar char="•"/>
            </a:pPr>
            <a:endParaRPr lang="fr-FR" altLang="fr-FR" sz="4800">
              <a:solidFill>
                <a:srgbClr val="000000"/>
              </a:solidFill>
              <a:latin typeface="HelvNeueOrange"/>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90C831FF-2D8C-430F-A52D-DEA69E6EF09F}"/>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7B371F13-66D9-4B47-837A-C70D8483C60E}"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42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a:extLst>
              <a:ext uri="{FF2B5EF4-FFF2-40B4-BE49-F238E27FC236}">
                <a16:creationId xmlns:a16="http://schemas.microsoft.com/office/drawing/2014/main" id="{F593934A-8ADF-481F-B59D-86FBFF4827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EED852C6-B080-4D11-8104-4D95B4958678}"/>
              </a:ext>
            </a:extLst>
          </p:cNvPr>
          <p:cNvSpPr>
            <a:spLocks noGrp="1" noChangeArrowheads="1"/>
          </p:cNvSpPr>
          <p:nvPr>
            <p:ph type="body" idx="1"/>
          </p:nvPr>
        </p:nvSpPr>
        <p:spPr bwMode="auto"/>
        <p:txBody>
          <a:bodyPr/>
          <a:lstStyle/>
          <a:p>
            <a:pPr>
              <a:defRPr/>
            </a:pPr>
            <a:r>
              <a:rPr lang="fr-FR" b="1" dirty="0">
                <a:solidFill>
                  <a:srgbClr val="000000"/>
                </a:solidFill>
                <a:latin typeface="HelvNeueOrange"/>
              </a:rPr>
              <a:t>Équipements</a:t>
            </a:r>
          </a:p>
          <a:p>
            <a:pPr>
              <a:buFont typeface="Arial" panose="020B0604020202020204" pitchFamily="34" charset="0"/>
              <a:buChar char="•"/>
              <a:defRPr/>
            </a:pPr>
            <a:r>
              <a:rPr lang="fr-FR" b="1" dirty="0">
                <a:solidFill>
                  <a:srgbClr val="000000"/>
                </a:solidFill>
                <a:latin typeface="HelvNeueOrange"/>
              </a:rPr>
              <a:t>Ordinateur : </a:t>
            </a:r>
            <a:r>
              <a:rPr lang="fr-FR" dirty="0">
                <a:solidFill>
                  <a:srgbClr val="000000"/>
                </a:solidFill>
                <a:latin typeface="HelvNeueOrange"/>
              </a:rPr>
              <a:t>PC portable avec 2 grands écrans (au bureau et au domicile) </a:t>
            </a:r>
          </a:p>
          <a:p>
            <a:pPr>
              <a:buFont typeface="Arial" panose="020B0604020202020204" pitchFamily="34" charset="0"/>
              <a:buChar char="•"/>
              <a:defRPr/>
            </a:pPr>
            <a:r>
              <a:rPr lang="fr-FR" b="1" dirty="0">
                <a:solidFill>
                  <a:srgbClr val="000000"/>
                </a:solidFill>
                <a:latin typeface="HelvNeueOrange"/>
              </a:rPr>
              <a:t>Tél. mobile : </a:t>
            </a:r>
            <a:r>
              <a:rPr lang="fr-FR" dirty="0">
                <a:solidFill>
                  <a:srgbClr val="000000"/>
                </a:solidFill>
                <a:latin typeface="HelvNeueOrange"/>
              </a:rPr>
              <a:t>Android grand écran et messagerie vocale par SMS </a:t>
            </a:r>
          </a:p>
          <a:p>
            <a:pPr>
              <a:buFont typeface="Arial" panose="020B0604020202020204" pitchFamily="34" charset="0"/>
              <a:buChar char="•"/>
              <a:defRPr/>
            </a:pPr>
            <a:r>
              <a:rPr lang="fr-FR" b="1" dirty="0">
                <a:solidFill>
                  <a:srgbClr val="000000"/>
                </a:solidFill>
                <a:latin typeface="HelvNeueOrange"/>
              </a:rPr>
              <a:t>Autre(s) : </a:t>
            </a:r>
            <a:r>
              <a:rPr lang="fr-FR" dirty="0">
                <a:solidFill>
                  <a:srgbClr val="000000"/>
                </a:solidFill>
                <a:latin typeface="HelvNeueOrange"/>
              </a:rPr>
              <a:t>Appareil auditif</a:t>
            </a:r>
          </a:p>
          <a:p>
            <a:pPr>
              <a:defRPr/>
            </a:pPr>
            <a:endParaRPr lang="fr-FR" b="1" dirty="0">
              <a:solidFill>
                <a:srgbClr val="000000"/>
              </a:solidFill>
              <a:latin typeface="HelvNeueOrange"/>
            </a:endParaRPr>
          </a:p>
          <a:p>
            <a:pPr>
              <a:defRPr/>
            </a:pPr>
            <a:r>
              <a:rPr lang="fr-FR" dirty="0">
                <a:solidFill>
                  <a:srgbClr val="000000"/>
                </a:solidFill>
                <a:latin typeface="HelvNeueOrange"/>
              </a:rPr>
              <a:t>Tablette </a:t>
            </a:r>
            <a:r>
              <a:rPr lang="fr-FR" dirty="0" err="1">
                <a:solidFill>
                  <a:srgbClr val="000000"/>
                </a:solidFill>
                <a:latin typeface="HelvNeueOrange"/>
              </a:rPr>
              <a:t>android</a:t>
            </a:r>
            <a:r>
              <a:rPr lang="fr-FR" dirty="0">
                <a:solidFill>
                  <a:srgbClr val="000000"/>
                </a:solidFill>
                <a:latin typeface="HelvNeueOrange"/>
              </a:rPr>
              <a:t> 10 pouces avec l’application ELIOZ et carte SIM pour avoir les appels mais dans son mode. Il a 2 abonnement pro chez ELIOZ pour avoir des interprètes LSF mais aussi </a:t>
            </a:r>
          </a:p>
          <a:p>
            <a:pPr>
              <a:defRPr/>
            </a:pPr>
            <a:endParaRPr lang="fr-FR" b="1" dirty="0">
              <a:solidFill>
                <a:srgbClr val="000000"/>
              </a:solidFill>
              <a:latin typeface="HelvNeueOrange"/>
            </a:endParaRPr>
          </a:p>
          <a:p>
            <a:pPr>
              <a:defRPr/>
            </a:pPr>
            <a:endParaRPr lang="fr-FR" b="1" dirty="0">
              <a:solidFill>
                <a:srgbClr val="000000"/>
              </a:solidFill>
              <a:latin typeface="HelvNeueOrange"/>
            </a:endParaRPr>
          </a:p>
          <a:p>
            <a:pPr>
              <a:defRPr/>
            </a:pPr>
            <a:r>
              <a:rPr lang="fr-FR" b="1" dirty="0">
                <a:solidFill>
                  <a:srgbClr val="000000"/>
                </a:solidFill>
                <a:latin typeface="HelvNeueOrange"/>
              </a:rPr>
              <a:t>Usages numériques</a:t>
            </a:r>
          </a:p>
          <a:p>
            <a:pPr marL="171450" indent="-171450">
              <a:buFont typeface="Arial" panose="020B0604020202020204" pitchFamily="34" charset="0"/>
              <a:buChar char="•"/>
              <a:defRPr/>
            </a:pPr>
            <a:r>
              <a:rPr lang="fr-FR" dirty="0">
                <a:solidFill>
                  <a:srgbClr val="000000"/>
                </a:solidFill>
                <a:latin typeface="HelvNeueOrange"/>
              </a:rPr>
              <a:t>Mehdi travaille 3 jours par semaine sur un plateau au milieu de son équipe de projet agile. </a:t>
            </a:r>
          </a:p>
          <a:p>
            <a:pPr marL="171450" indent="-171450">
              <a:buFont typeface="Arial" panose="020B0604020202020204" pitchFamily="34" charset="0"/>
              <a:buChar char="•"/>
              <a:defRPr/>
            </a:pPr>
            <a:r>
              <a:rPr lang="fr-FR" dirty="0">
                <a:solidFill>
                  <a:srgbClr val="000000"/>
                </a:solidFill>
                <a:latin typeface="HelvNeueOrange"/>
              </a:rPr>
              <a:t>Son bureau est face à ses collègues principaux car ses appareils auditifs permettent un réglage en environnement bruyant. </a:t>
            </a:r>
          </a:p>
          <a:p>
            <a:pPr marL="171450" indent="-171450">
              <a:buFont typeface="Arial" panose="020B0604020202020204" pitchFamily="34" charset="0"/>
              <a:buChar char="•"/>
              <a:defRPr/>
            </a:pPr>
            <a:r>
              <a:rPr lang="fr-FR" dirty="0">
                <a:solidFill>
                  <a:srgbClr val="000000"/>
                </a:solidFill>
                <a:latin typeface="HelvNeueOrange"/>
              </a:rPr>
              <a:t>Il peut ainsi baisser fortement les bruits derrière lui. Il apprécie ce travail d’équipe mais les journées sont fatigantes car tout en se concentrant sur ses écrans il doit en permanence analyser les bruits ambiants. </a:t>
            </a:r>
          </a:p>
          <a:p>
            <a:pPr marL="171450" indent="-171450">
              <a:buFont typeface="Arial" panose="020B0604020202020204" pitchFamily="34" charset="0"/>
              <a:buChar char="•"/>
              <a:defRPr/>
            </a:pPr>
            <a:r>
              <a:rPr lang="fr-FR" dirty="0">
                <a:solidFill>
                  <a:srgbClr val="000000"/>
                </a:solidFill>
                <a:latin typeface="HelvNeueOrange"/>
              </a:rPr>
              <a:t>Dès qu’il le peut, il planifie ses réunions et formations à distance, les jours de télétravail.</a:t>
            </a:r>
          </a:p>
          <a:p>
            <a:pPr marL="171450" indent="-171450">
              <a:buFont typeface="Arial" panose="020B0604020202020204" pitchFamily="34" charset="0"/>
              <a:buChar char="•"/>
              <a:defRPr/>
            </a:pPr>
            <a:r>
              <a:rPr lang="fr-FR" dirty="0">
                <a:solidFill>
                  <a:srgbClr val="000000"/>
                </a:solidFill>
                <a:latin typeface="HelvNeueOrange"/>
              </a:rPr>
              <a:t>Il n’a aucun souci avec son téléphone mobile car il est connecté en Bluetooth avec ses appareils auditifs. Il apprécie néanmoins de recevoir ses messages vocaux au format texte.</a:t>
            </a:r>
          </a:p>
          <a:p>
            <a:pPr>
              <a:defRPr/>
            </a:pPr>
            <a:endParaRPr lang="fr-FR" altLang="fr-FR" dirty="0"/>
          </a:p>
        </p:txBody>
      </p:sp>
      <p:sp>
        <p:nvSpPr>
          <p:cNvPr id="119812" name="Espace réservé du numéro de diapositive 3">
            <a:extLst>
              <a:ext uri="{FF2B5EF4-FFF2-40B4-BE49-F238E27FC236}">
                <a16:creationId xmlns:a16="http://schemas.microsoft.com/office/drawing/2014/main" id="{02ED37E2-4F66-4B4F-951D-7CD5A5E64D9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24B8C-874B-4610-934C-25A1020DC0A7}" type="slidenum">
              <a:rPr lang="fr-FR" altLang="fr-FR"/>
              <a:pPr/>
              <a:t>43</a:t>
            </a:fld>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a:extLst>
              <a:ext uri="{FF2B5EF4-FFF2-40B4-BE49-F238E27FC236}">
                <a16:creationId xmlns:a16="http://schemas.microsoft.com/office/drawing/2014/main" id="{C45BC75E-D7E0-4095-880C-E44C390C95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ce réservé des notes 2">
            <a:extLst>
              <a:ext uri="{FF2B5EF4-FFF2-40B4-BE49-F238E27FC236}">
                <a16:creationId xmlns:a16="http://schemas.microsoft.com/office/drawing/2014/main" id="{BD73A08F-095D-45B1-8BDD-B2EB26FA49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rgbClr val="000000"/>
                </a:solidFill>
                <a:latin typeface="HelvNeueOrange"/>
              </a:rPr>
              <a:t>Tablette android 10 pouces avec l’application ELIOZ et carte SIM pour avoir les appels mais dans son mode. Il a 2 abonnement pro chez ELIOZ pour avoir des interprètes LSF mais aussi </a:t>
            </a:r>
          </a:p>
          <a:p>
            <a:endParaRPr lang="fr-FR" altLang="fr-FR"/>
          </a:p>
        </p:txBody>
      </p:sp>
      <p:sp>
        <p:nvSpPr>
          <p:cNvPr id="121860" name="Espace réservé du numéro de diapositive 3">
            <a:extLst>
              <a:ext uri="{FF2B5EF4-FFF2-40B4-BE49-F238E27FC236}">
                <a16:creationId xmlns:a16="http://schemas.microsoft.com/office/drawing/2014/main" id="{D5160E85-DABF-4EF4-A068-283B7CF6C3C8}"/>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E2D821-B3BE-4E6D-B38F-C4B2BC84954F}" type="slidenum">
              <a:rPr lang="fr-FR" altLang="fr-FR"/>
              <a:pPr/>
              <a:t>44</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ce réservé de l'image des diapositives 1">
            <a:extLst>
              <a:ext uri="{FF2B5EF4-FFF2-40B4-BE49-F238E27FC236}">
                <a16:creationId xmlns:a16="http://schemas.microsoft.com/office/drawing/2014/main" id="{FE157CCB-F2EF-4B8A-9BDD-E6BC0CF0F9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ce réservé des commentaires 2">
            <a:extLst>
              <a:ext uri="{FF2B5EF4-FFF2-40B4-BE49-F238E27FC236}">
                <a16:creationId xmlns:a16="http://schemas.microsoft.com/office/drawing/2014/main" id="{4CC7E7A5-F972-4FB5-BA84-A488AC38B3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r>
              <a:rPr lang="fr-FR" altLang="fr-FR" b="1"/>
              <a:t>Sur AVA</a:t>
            </a:r>
            <a:r>
              <a:rPr lang="fr-FR" altLang="fr-FR"/>
              <a:t> : https://informations.handicap.fr/a-ava-pour-sourds-conversations-transcrites-a-99-12406.php </a:t>
            </a:r>
          </a:p>
          <a:p>
            <a:r>
              <a:rPr lang="fr-FR" altLang="fr-FR" i="1"/>
              <a:t>Ava Scribe</a:t>
            </a:r>
            <a:r>
              <a:rPr lang="fr-FR" altLang="fr-FR"/>
              <a:t>, enfin une reconnaissance vocale</a:t>
            </a:r>
          </a:p>
          <a:p>
            <a:r>
              <a:rPr lang="fr-FR" altLang="fr-FR"/>
              <a:t>Chaque interlocuteur est affiché dans une couleur différente, ce qui facilite le suivi des échanges. Selon ses concepteurs, « </a:t>
            </a:r>
            <a:r>
              <a:rPr lang="fr-FR" altLang="fr-FR" i="1"/>
              <a:t>Ava Scribe allie le meilleur des deux mondes : l'efficacité et la rapidité de l'intelligence artificielle, ainsi que la maîtrise de la langue et le sens critique de l'humain permettant d'ajuster la syntaxe.</a:t>
            </a:r>
            <a:r>
              <a:rPr lang="fr-FR" altLang="fr-FR"/>
              <a:t> » Thibault Duchemin, co-fondateur, promet un sous-titrage d'une qualité de 99%, parfaitement adapté aux réunions ou aux conférences dans l'univers professionnel. Les salariés sourds et malentendants peuvent par ailleurs utiliser </a:t>
            </a:r>
            <a:r>
              <a:rPr lang="fr-FR" altLang="fr-FR" i="1"/>
              <a:t>Ava</a:t>
            </a:r>
            <a:r>
              <a:rPr lang="fr-FR" altLang="fr-FR"/>
              <a:t> lors de discussions plus informelles, entre collègues ou d'afterworks. Elle peut transcrire 12 langues (anglais, français, néerlandais, espagnol, portugais, russe, arabe, thaï, chinois, allemand, italien, norvégien).</a:t>
            </a:r>
          </a:p>
          <a:p>
            <a:endParaRPr lang="fr-FR" altLang="fr-FR"/>
          </a:p>
        </p:txBody>
      </p:sp>
      <p:sp>
        <p:nvSpPr>
          <p:cNvPr id="4" name="Espace réservé du numéro de diapositive 3">
            <a:extLst>
              <a:ext uri="{FF2B5EF4-FFF2-40B4-BE49-F238E27FC236}">
                <a16:creationId xmlns:a16="http://schemas.microsoft.com/office/drawing/2014/main" id="{63F93823-3794-45D9-A3AF-AA469852E65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3AC2DDA8-2E29-41DD-8DDF-ABBBFFAD56B2}"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45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ce réservé de l'image des diapositives 1">
            <a:extLst>
              <a:ext uri="{FF2B5EF4-FFF2-40B4-BE49-F238E27FC236}">
                <a16:creationId xmlns:a16="http://schemas.microsoft.com/office/drawing/2014/main" id="{862A1CE1-76FD-4341-9ED7-8BA6237FE5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notes 2">
            <a:extLst>
              <a:ext uri="{FF2B5EF4-FFF2-40B4-BE49-F238E27FC236}">
                <a16:creationId xmlns:a16="http://schemas.microsoft.com/office/drawing/2014/main" id="{62955EC4-3864-4B4B-A0D1-E709197ED3F5}"/>
              </a:ext>
            </a:extLst>
          </p:cNvPr>
          <p:cNvSpPr>
            <a:spLocks noGrp="1" noChangeArrowheads="1"/>
          </p:cNvSpPr>
          <p:nvPr>
            <p:ph type="body" idx="1"/>
          </p:nvPr>
        </p:nvSpPr>
        <p:spPr bwMode="auto"/>
        <p:txBody>
          <a:bodyPr/>
          <a:lstStyle/>
          <a:p>
            <a:pPr>
              <a:defRPr/>
            </a:pPr>
            <a:r>
              <a:rPr lang="fr-FR" dirty="0"/>
              <a:t>En réunion un sourd aurait besoin :</a:t>
            </a:r>
          </a:p>
          <a:p>
            <a:pPr marL="285750" indent="-285750">
              <a:buFont typeface="Arial" panose="020B0604020202020204" pitchFamily="34" charset="0"/>
              <a:buChar char="•"/>
              <a:defRPr/>
            </a:pPr>
            <a:r>
              <a:rPr lang="fr-FR" dirty="0"/>
              <a:t>celui qui présente</a:t>
            </a:r>
          </a:p>
          <a:p>
            <a:pPr marL="285750" indent="-285750">
              <a:buFont typeface="Arial" panose="020B0604020202020204" pitchFamily="34" charset="0"/>
              <a:buChar char="•"/>
              <a:defRPr/>
            </a:pPr>
            <a:r>
              <a:rPr lang="fr-FR" dirty="0"/>
              <a:t>L’interprète qui signera ce qui se dit à l’oral</a:t>
            </a:r>
          </a:p>
          <a:p>
            <a:pPr marL="285750" indent="-285750">
              <a:buFont typeface="Arial" panose="020B0604020202020204" pitchFamily="34" charset="0"/>
              <a:buChar char="•"/>
              <a:defRPr/>
            </a:pPr>
            <a:r>
              <a:rPr lang="fr-FR" dirty="0"/>
              <a:t>Un collègue sourd parlant la même langue visuelle que lui</a:t>
            </a:r>
          </a:p>
          <a:p>
            <a:pPr marL="285750" indent="-285750">
              <a:buFont typeface="Arial" panose="020B0604020202020204" pitchFamily="34" charset="0"/>
              <a:buChar char="•"/>
              <a:defRPr/>
            </a:pPr>
            <a:r>
              <a:rPr lang="fr-FR" dirty="0"/>
              <a:t>Le document présenté </a:t>
            </a:r>
          </a:p>
          <a:p>
            <a:pPr eaLnBrk="1" hangingPunct="1">
              <a:buClr>
                <a:srgbClr val="FF6600"/>
              </a:buClr>
              <a:buSzPct val="125000"/>
              <a:buFont typeface="+mj-lt"/>
              <a:buNone/>
              <a:defRPr/>
            </a:pPr>
            <a:endParaRPr lang="fr-FR" altLang="fr-FR" dirty="0">
              <a:latin typeface="Helvetica 55 Roman" panose="020B0604020202020204" pitchFamily="34" charset="0"/>
              <a:cs typeface="Times New Roman" pitchFamily="18" charset="0"/>
            </a:endParaRPr>
          </a:p>
          <a:p>
            <a:pPr eaLnBrk="1" hangingPunct="1">
              <a:spcBef>
                <a:spcPct val="0"/>
              </a:spcBef>
              <a:buFontTx/>
              <a:buNone/>
              <a:defRPr/>
            </a:pPr>
            <a:endParaRPr lang="fr-FR" alt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a:extLst>
              <a:ext uri="{FF2B5EF4-FFF2-40B4-BE49-F238E27FC236}">
                <a16:creationId xmlns:a16="http://schemas.microsoft.com/office/drawing/2014/main" id="{6C11B525-9543-4A2B-AAE3-4FF02F3E98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Espace réservé des notes 2">
            <a:extLst>
              <a:ext uri="{FF2B5EF4-FFF2-40B4-BE49-F238E27FC236}">
                <a16:creationId xmlns:a16="http://schemas.microsoft.com/office/drawing/2014/main" id="{524155A2-5DDF-4C03-BBB0-C09D67D033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a:p>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e l'image des diapositives 1">
            <a:extLst>
              <a:ext uri="{FF2B5EF4-FFF2-40B4-BE49-F238E27FC236}">
                <a16:creationId xmlns:a16="http://schemas.microsoft.com/office/drawing/2014/main" id="{B436408F-485D-455A-86B5-17D1063B9B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CCBC5AAE-C42A-4D28-901D-B04545CCCE4F}"/>
              </a:ext>
            </a:extLst>
          </p:cNvPr>
          <p:cNvSpPr>
            <a:spLocks noGrp="1"/>
          </p:cNvSpPr>
          <p:nvPr>
            <p:ph type="body" idx="1"/>
          </p:nvPr>
        </p:nvSpPr>
        <p:spPr/>
        <p:txBody>
          <a:bodyPr/>
          <a:lstStyle/>
          <a:p>
            <a:pPr marL="228600" indent="-228600">
              <a:buFont typeface="+mj-lt"/>
              <a:buAutoNum type="arabicPeriod"/>
              <a:defRPr/>
            </a:pPr>
            <a:r>
              <a:rPr lang="fr-FR" dirty="0"/>
              <a:t>Espace pour des sous-titres  trop petit : seulement 2 lignes. Si la personne parle vite, ses interlocuteurs les interlocuteurs parle vite, c'est compliqué pour suivre.</a:t>
            </a:r>
          </a:p>
          <a:p>
            <a:pPr marL="228600" indent="-228600">
              <a:buFont typeface="+mj-lt"/>
              <a:buAutoNum type="arabicPeriod"/>
              <a:defRPr/>
            </a:pPr>
            <a:r>
              <a:rPr lang="fr-FR" dirty="0"/>
              <a:t>Mauvaise qualité du flux audio : </a:t>
            </a:r>
          </a:p>
          <a:p>
            <a:pPr marL="228600" indent="-228600">
              <a:buFont typeface="+mj-lt"/>
              <a:buAutoNum type="arabicPeriod"/>
              <a:defRPr/>
            </a:pPr>
            <a:r>
              <a:rPr lang="fr-FR" dirty="0"/>
              <a:t>Choix Transcription automatique mais beaucoup de langage pro : pas évident quand il y a des acronymes, des noms propres, </a:t>
            </a:r>
            <a:r>
              <a:rPr lang="fr-FR" dirty="0" err="1"/>
              <a:t>etc</a:t>
            </a:r>
            <a:br>
              <a:rPr lang="fr-FR" dirty="0"/>
            </a:br>
            <a:r>
              <a:rPr lang="fr-FR" dirty="0"/>
              <a:t>Choix quand la personne</a:t>
            </a:r>
            <a:r>
              <a:rPr lang="fr-FR" dirty="0">
                <a:solidFill>
                  <a:srgbClr val="252423"/>
                </a:solidFill>
                <a:latin typeface="Segoe UI" panose="020B0502040204020203" pitchFamily="34" charset="0"/>
              </a:rPr>
              <a:t> parle doucement, donc la situation en transcription auto ou les interlocuteurs sont des personnes </a:t>
            </a:r>
            <a:r>
              <a:rPr lang="fr-FR" dirty="0" err="1">
                <a:solidFill>
                  <a:srgbClr val="252423"/>
                </a:solidFill>
                <a:latin typeface="Segoe UI" panose="020B0502040204020203" pitchFamily="34" charset="0"/>
              </a:rPr>
              <a:t>cotoyées</a:t>
            </a:r>
            <a:r>
              <a:rPr lang="fr-FR" dirty="0">
                <a:solidFill>
                  <a:srgbClr val="252423"/>
                </a:solidFill>
                <a:latin typeface="Segoe UI" panose="020B0502040204020203" pitchFamily="34" charset="0"/>
              </a:rPr>
              <a:t> au quotidien. Donc on connait et les personnes s'adaptent au type de réunion, ça fonctionne bien.</a:t>
            </a:r>
            <a:endParaRPr lang="fr-FR" dirty="0"/>
          </a:p>
          <a:p>
            <a:pPr marL="171450" indent="-171450">
              <a:buFont typeface="Arial" panose="020B0604020202020204" pitchFamily="34" charset="0"/>
              <a:buChar char="•"/>
              <a:defRPr/>
            </a:pPr>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a:extLst>
              <a:ext uri="{FF2B5EF4-FFF2-40B4-BE49-F238E27FC236}">
                <a16:creationId xmlns:a16="http://schemas.microsoft.com/office/drawing/2014/main" id="{7CC24276-E212-4AA1-8C44-B87C3DF261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ce réservé des commentaires 2">
            <a:extLst>
              <a:ext uri="{FF2B5EF4-FFF2-40B4-BE49-F238E27FC236}">
                <a16:creationId xmlns:a16="http://schemas.microsoft.com/office/drawing/2014/main" id="{F787CB3C-7EF2-4A30-B2CC-B974BDCF91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Équipements</a:t>
            </a:r>
          </a:p>
          <a:p>
            <a:pPr>
              <a:buFont typeface="Arial" panose="020B0604020202020204" pitchFamily="34" charset="0"/>
              <a:buChar char="•"/>
            </a:pPr>
            <a:r>
              <a:rPr lang="fr-FR" altLang="fr-FR" b="1">
                <a:solidFill>
                  <a:srgbClr val="000000"/>
                </a:solidFill>
                <a:latin typeface="HelvNeueOrange"/>
              </a:rPr>
              <a:t>Ordinateur : </a:t>
            </a:r>
            <a:r>
              <a:rPr lang="fr-FR" altLang="fr-FR">
                <a:solidFill>
                  <a:srgbClr val="000000"/>
                </a:solidFill>
                <a:latin typeface="HelvNeueOrange"/>
              </a:rPr>
              <a:t>PC fixe avec 2 grands écrans dont 1 de 27’’</a:t>
            </a:r>
          </a:p>
          <a:p>
            <a:pPr>
              <a:buFont typeface="Arial" panose="020B0604020202020204" pitchFamily="34" charset="0"/>
              <a:buChar char="•"/>
            </a:pPr>
            <a:r>
              <a:rPr lang="fr-FR" altLang="fr-FR" b="1">
                <a:solidFill>
                  <a:srgbClr val="000000"/>
                </a:solidFill>
                <a:latin typeface="HelvNeueOrange"/>
              </a:rPr>
              <a:t>Tél. mobile : </a:t>
            </a:r>
            <a:r>
              <a:rPr lang="fr-FR" altLang="fr-FR">
                <a:solidFill>
                  <a:srgbClr val="000000"/>
                </a:solidFill>
                <a:latin typeface="HelvNeueOrange"/>
              </a:rPr>
              <a:t>Iphone écran HD 5’’ avec </a:t>
            </a:r>
            <a:r>
              <a:rPr lang="fr-FR" altLang="fr-FR">
                <a:solidFill>
                  <a:srgbClr val="000000"/>
                </a:solidFill>
                <a:latin typeface="HelvNeueOrange"/>
                <a:hlinkClick r:id="rId3"/>
              </a:rPr>
              <a:t>Forfait Mobile dédié </a:t>
            </a:r>
            <a:r>
              <a:rPr lang="fr-FR" altLang="fr-FR">
                <a:solidFill>
                  <a:srgbClr val="000000"/>
                </a:solidFill>
                <a:latin typeface="HelvNeueOrange"/>
              </a:rPr>
              <a:t>, </a:t>
            </a:r>
            <a:r>
              <a:rPr lang="fr-FR" altLang="fr-FR">
                <a:solidFill>
                  <a:srgbClr val="000000"/>
                </a:solidFill>
                <a:latin typeface="HelvNeueOrange"/>
                <a:hlinkClick r:id="rId3"/>
              </a:rPr>
              <a:t>messagerie vocale par SMS </a:t>
            </a:r>
            <a:r>
              <a:rPr lang="fr-FR" altLang="fr-FR">
                <a:solidFill>
                  <a:srgbClr val="000000"/>
                </a:solidFill>
                <a:latin typeface="HelvNeueOrange"/>
              </a:rPr>
              <a:t> et </a:t>
            </a:r>
            <a:r>
              <a:rPr lang="fr-FR" altLang="fr-FR">
                <a:solidFill>
                  <a:srgbClr val="000000"/>
                </a:solidFill>
                <a:latin typeface="HelvNeueOrange"/>
                <a:hlinkClick r:id="rId3"/>
              </a:rPr>
              <a:t>application RogerVoice </a:t>
            </a:r>
            <a:endParaRPr lang="fr-FR" altLang="fr-FR">
              <a:solidFill>
                <a:srgbClr val="000000"/>
              </a:solidFill>
              <a:latin typeface="HelvNeueOrange"/>
            </a:endParaRPr>
          </a:p>
          <a:p>
            <a:pPr>
              <a:buFont typeface="Arial" panose="020B0604020202020204" pitchFamily="34" charset="0"/>
              <a:buChar char="•"/>
            </a:pPr>
            <a:r>
              <a:rPr lang="fr-FR" altLang="fr-FR" b="1">
                <a:solidFill>
                  <a:srgbClr val="000000"/>
                </a:solidFill>
                <a:latin typeface="HelvNeueOrange"/>
              </a:rPr>
              <a:t>Autre(s) :</a:t>
            </a:r>
            <a:endParaRPr lang="fr-FR" altLang="fr-FR">
              <a:solidFill>
                <a:srgbClr val="000000"/>
              </a:solidFill>
              <a:latin typeface="HelvNeueOrange"/>
            </a:endParaRPr>
          </a:p>
          <a:p>
            <a:pPr marL="742950" lvl="1" indent="-285750">
              <a:buFont typeface="Arial" panose="020B0604020202020204" pitchFamily="34" charset="0"/>
              <a:buChar char="•"/>
            </a:pPr>
            <a:r>
              <a:rPr lang="fr-FR" altLang="fr-FR">
                <a:solidFill>
                  <a:srgbClr val="000000"/>
                </a:solidFill>
                <a:latin typeface="HelvNeueOrange"/>
              </a:rPr>
              <a:t>Tablette iPad Apple 10’’ avec l’option carte jumelle</a:t>
            </a:r>
          </a:p>
          <a:p>
            <a:pPr marL="742950" lvl="1" indent="-285750">
              <a:buFont typeface="Arial" panose="020B0604020202020204" pitchFamily="34" charset="0"/>
              <a:buChar char="•"/>
            </a:pPr>
            <a:r>
              <a:rPr lang="fr-FR" altLang="fr-FR">
                <a:solidFill>
                  <a:srgbClr val="000000"/>
                </a:solidFill>
                <a:latin typeface="HelvNeueOrange"/>
              </a:rPr>
              <a:t>Appareil photo reflex avec un objectif grand-angle</a:t>
            </a:r>
          </a:p>
          <a:p>
            <a:r>
              <a:rPr lang="fr-FR" altLang="fr-FR"/>
              <a:t>Autres équipements spécifiques</a:t>
            </a:r>
            <a:br>
              <a:rPr lang="fr-FR" altLang="fr-FR"/>
            </a:br>
            <a:endParaRPr lang="fr-FR" altLang="fr-FR" sz="2000" b="1">
              <a:solidFill>
                <a:srgbClr val="000000"/>
              </a:solidFill>
              <a:latin typeface="HelvNeueOrange"/>
            </a:endParaRPr>
          </a:p>
          <a:p>
            <a:r>
              <a:rPr lang="fr-FR" altLang="fr-FR" sz="2000" b="1">
                <a:solidFill>
                  <a:srgbClr val="000000"/>
                </a:solidFill>
                <a:latin typeface="HelvNeueOrange"/>
              </a:rPr>
              <a:t>Usages numériques</a:t>
            </a:r>
          </a:p>
          <a:p>
            <a:r>
              <a:rPr lang="fr-FR" altLang="fr-FR" sz="2000">
                <a:solidFill>
                  <a:srgbClr val="000000"/>
                </a:solidFill>
                <a:latin typeface="HelvNeueOrange"/>
              </a:rPr>
              <a:t>Simon est photographe. Pour son travail il doit également rédiger des articles. Contrairement à beaucoup d’autres sourds, il est </a:t>
            </a:r>
            <a:r>
              <a:rPr lang="fr-FR" altLang="fr-FR" sz="2000" b="1">
                <a:solidFill>
                  <a:srgbClr val="000000"/>
                </a:solidFill>
                <a:latin typeface="HelvNeueOrange"/>
              </a:rPr>
              <a:t>bilingue</a:t>
            </a:r>
            <a:r>
              <a:rPr lang="fr-FR" altLang="fr-FR" sz="2000">
                <a:solidFill>
                  <a:srgbClr val="000000"/>
                </a:solidFill>
                <a:latin typeface="HelvNeueOrange"/>
              </a:rPr>
              <a:t> (</a:t>
            </a:r>
            <a:r>
              <a:rPr lang="fr-FR" altLang="fr-FR" sz="2000">
                <a:solidFill>
                  <a:srgbClr val="000000"/>
                </a:solidFill>
                <a:latin typeface="HelvNeueOrange"/>
                <a:hlinkClick r:id="rId3"/>
              </a:rPr>
              <a:t>LSF </a:t>
            </a:r>
            <a:r>
              <a:rPr lang="fr-FR" altLang="fr-FR" sz="2000">
                <a:solidFill>
                  <a:srgbClr val="000000"/>
                </a:solidFill>
                <a:latin typeface="HelvNeueOrange"/>
              </a:rPr>
              <a:t> et </a:t>
            </a:r>
            <a:r>
              <a:rPr lang="fr-FR" altLang="fr-FR" sz="2000">
                <a:solidFill>
                  <a:srgbClr val="000000"/>
                </a:solidFill>
                <a:latin typeface="HelvNeueOrange"/>
                <a:hlinkClick r:id="rId3"/>
              </a:rPr>
              <a:t>langue française à l’écrit </a:t>
            </a:r>
            <a:r>
              <a:rPr lang="fr-FR" altLang="fr-FR" sz="2000">
                <a:solidFill>
                  <a:srgbClr val="000000"/>
                </a:solidFill>
                <a:latin typeface="HelvNeueOrange"/>
              </a:rPr>
              <a:t>) ce qui lui permet d’utiliser internet pour faire des recherches en lien avec ses reportages. Il s’est équipé d’un puissant PC pour le stockage et la retouche de ses photos. En déplacement il s’appuie sur sa tablette et son téléphone.</a:t>
            </a:r>
          </a:p>
          <a:p>
            <a:r>
              <a:rPr lang="fr-FR" altLang="fr-FR" sz="2000">
                <a:solidFill>
                  <a:srgbClr val="000000"/>
                </a:solidFill>
                <a:latin typeface="HelvNeueOrange"/>
              </a:rPr>
              <a:t>Grâce à un forfait Orange dédié, il dispose de SMS et MMS illimités et d’une bonne connexion internet ce qui lui permet d’appeler ses amis sourds en Visio. Il a également adopté l’</a:t>
            </a:r>
            <a:r>
              <a:rPr lang="fr-FR" altLang="fr-FR" sz="2000">
                <a:solidFill>
                  <a:srgbClr val="000000"/>
                </a:solidFill>
                <a:latin typeface="HelvNeueOrange"/>
                <a:hlinkClick r:id="rId3"/>
              </a:rPr>
              <a:t>application </a:t>
            </a:r>
            <a:r>
              <a:rPr lang="fr-FR" altLang="fr-FR" sz="2000" b="1">
                <a:solidFill>
                  <a:srgbClr val="000000"/>
                </a:solidFill>
                <a:latin typeface="HelvNeueOrange"/>
                <a:hlinkClick r:id="rId3"/>
              </a:rPr>
              <a:t>Rogervoice</a:t>
            </a:r>
            <a:r>
              <a:rPr lang="fr-FR" altLang="fr-FR" sz="2000">
                <a:solidFill>
                  <a:srgbClr val="000000"/>
                </a:solidFill>
                <a:latin typeface="HelvNeueOrange"/>
                <a:hlinkClick r:id="rId3"/>
              </a:rPr>
              <a:t> </a:t>
            </a:r>
            <a:r>
              <a:rPr lang="fr-FR" altLang="fr-FR" sz="2000">
                <a:solidFill>
                  <a:srgbClr val="000000"/>
                </a:solidFill>
                <a:latin typeface="HelvNeueOrange"/>
              </a:rPr>
              <a:t> pour communiquer avec des entendants, bien que la qualité des transcriptions soit aléatoire et le système non utilisable en réunion.</a:t>
            </a: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67E31F66-4688-487D-B18C-0372550EC75A}"/>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33DB587D-5B3B-43F2-8F2A-88F6D7536DCF}"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48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e l'image des diapositives 1">
            <a:extLst>
              <a:ext uri="{FF2B5EF4-FFF2-40B4-BE49-F238E27FC236}">
                <a16:creationId xmlns:a16="http://schemas.microsoft.com/office/drawing/2014/main" id="{085FA67B-FC76-4936-93B4-D58BE2B9A7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ce réservé des notes 2">
            <a:extLst>
              <a:ext uri="{FF2B5EF4-FFF2-40B4-BE49-F238E27FC236}">
                <a16:creationId xmlns:a16="http://schemas.microsoft.com/office/drawing/2014/main" id="{2CF5D1DD-A066-41EC-AC10-8BA7275383F9}"/>
              </a:ext>
            </a:extLst>
          </p:cNvPr>
          <p:cNvSpPr>
            <a:spLocks noGrp="1" noChangeArrowheads="1"/>
          </p:cNvSpPr>
          <p:nvPr>
            <p:ph type="body" idx="1"/>
          </p:nvPr>
        </p:nvSpPr>
        <p:spPr bwMode="auto"/>
        <p:txBody>
          <a:bodyPr/>
          <a:lstStyle/>
          <a:p>
            <a:pPr lvl="4" eaLnBrk="1" hangingPunct="1">
              <a:spcBef>
                <a:spcPts val="838"/>
              </a:spcBef>
              <a:buFont typeface="Arial" panose="020B0604020202020204" pitchFamily="34" charset="0"/>
              <a:buNone/>
              <a:defRPr/>
            </a:pPr>
            <a:r>
              <a:rPr lang="fr-FR" sz="3600" dirty="0">
                <a:latin typeface="+mn-lt"/>
              </a:rPr>
              <a:t>(favoriser un micro casque plutôt que le haut-parleur du PC</a:t>
            </a:r>
            <a:endParaRPr lang="fr-FR" sz="3600" dirty="0"/>
          </a:p>
          <a:p>
            <a:pPr lvl="4" eaLnBrk="1" hangingPunct="1">
              <a:spcBef>
                <a:spcPts val="838"/>
              </a:spcBef>
              <a:buFont typeface="Arial" panose="020B0604020202020204" pitchFamily="34" charset="0"/>
              <a:buNone/>
              <a:defRPr/>
            </a:pPr>
            <a:endParaRPr lang="fr-FR" altLang="fr-FR" sz="1400" dirty="0">
              <a:solidFill>
                <a:srgbClr val="FE7900"/>
              </a:solidFill>
              <a:latin typeface="Calibri" panose="020F0502020204030204" pitchFamily="34" charset="0"/>
            </a:endParaRPr>
          </a:p>
          <a:p>
            <a:pPr marL="447675" lvl="1" indent="-171450">
              <a:spcBef>
                <a:spcPts val="838"/>
              </a:spcBef>
              <a:buFont typeface="Arial" panose="020B0604020202020204" pitchFamily="34" charset="0"/>
              <a:buNone/>
              <a:defRPr/>
            </a:pPr>
            <a:endParaRPr lang="fr-FR" altLang="fr-FR" sz="1400" dirty="0"/>
          </a:p>
          <a:p>
            <a:pPr>
              <a:defRPr/>
            </a:pPr>
            <a:endParaRPr lang="fr-FR" altLang="fr-FR" dirty="0"/>
          </a:p>
        </p:txBody>
      </p:sp>
      <p:sp>
        <p:nvSpPr>
          <p:cNvPr id="132100" name="Espace réservé du numéro de diapositive 3">
            <a:extLst>
              <a:ext uri="{FF2B5EF4-FFF2-40B4-BE49-F238E27FC236}">
                <a16:creationId xmlns:a16="http://schemas.microsoft.com/office/drawing/2014/main" id="{8C28CF06-DC7E-4E09-8243-6295D5196B1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3C7B28-16B5-4CC9-A6EF-C92F39230D2F}" type="slidenum">
              <a:rPr lang="fr-FR" altLang="fr-FR"/>
              <a:pPr/>
              <a:t>49</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ce réservé de l'image des diapositives 1">
            <a:extLst>
              <a:ext uri="{FF2B5EF4-FFF2-40B4-BE49-F238E27FC236}">
                <a16:creationId xmlns:a16="http://schemas.microsoft.com/office/drawing/2014/main" id="{DD76CB3C-04AD-4118-9711-52A9E70267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ce réservé des notes 2">
            <a:extLst>
              <a:ext uri="{FF2B5EF4-FFF2-40B4-BE49-F238E27FC236}">
                <a16:creationId xmlns:a16="http://schemas.microsoft.com/office/drawing/2014/main" id="{22A5EE31-FDDC-4623-A398-CDB1B4C1C6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34148" name="Espace réservé du numéro de diapositive 3">
            <a:extLst>
              <a:ext uri="{FF2B5EF4-FFF2-40B4-BE49-F238E27FC236}">
                <a16:creationId xmlns:a16="http://schemas.microsoft.com/office/drawing/2014/main" id="{56C7F687-169C-4ECB-B504-98739D8156FE}"/>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E9A145-5A93-41BA-9ECE-0103D1D079C5}" type="slidenum">
              <a:rPr lang="fr-FR" altLang="fr-FR"/>
              <a:pPr/>
              <a:t>50</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ce réservé de l'image des diapositives 1">
            <a:extLst>
              <a:ext uri="{FF2B5EF4-FFF2-40B4-BE49-F238E27FC236}">
                <a16:creationId xmlns:a16="http://schemas.microsoft.com/office/drawing/2014/main" id="{D31D07D4-CE8D-4B87-9E3C-138D7F12C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ce réservé des notes 2">
            <a:extLst>
              <a:ext uri="{FF2B5EF4-FFF2-40B4-BE49-F238E27FC236}">
                <a16:creationId xmlns:a16="http://schemas.microsoft.com/office/drawing/2014/main" id="{B435BE6B-2840-461E-8AD1-3BB59EB650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E9670231-04AA-4645-9601-6C5E910704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notes 2">
            <a:extLst>
              <a:ext uri="{FF2B5EF4-FFF2-40B4-BE49-F238E27FC236}">
                <a16:creationId xmlns:a16="http://schemas.microsoft.com/office/drawing/2014/main" id="{C7F39AB2-02BC-4D4A-9B22-D303136759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e l'image des diapositives 1">
            <a:extLst>
              <a:ext uri="{FF2B5EF4-FFF2-40B4-BE49-F238E27FC236}">
                <a16:creationId xmlns:a16="http://schemas.microsoft.com/office/drawing/2014/main" id="{2C6CEC28-656B-4F09-9E44-EB4220F0BD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Espace réservé des commentaires 2">
            <a:extLst>
              <a:ext uri="{FF2B5EF4-FFF2-40B4-BE49-F238E27FC236}">
                <a16:creationId xmlns:a16="http://schemas.microsoft.com/office/drawing/2014/main" id="{E0AB514D-F35A-4439-AB0D-5E2103DB84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endParaRPr lang="fr-FR" altLang="fr-FR"/>
          </a:p>
        </p:txBody>
      </p:sp>
      <p:sp>
        <p:nvSpPr>
          <p:cNvPr id="4" name="Espace réservé du numéro de diapositive 3">
            <a:extLst>
              <a:ext uri="{FF2B5EF4-FFF2-40B4-BE49-F238E27FC236}">
                <a16:creationId xmlns:a16="http://schemas.microsoft.com/office/drawing/2014/main" id="{7EC3FABE-C9E0-4D53-AA58-12C9582709B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42A96F47-7CCF-46FC-B6DF-B2A48CA0E98C}"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7</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a:extLst>
              <a:ext uri="{FF2B5EF4-FFF2-40B4-BE49-F238E27FC236}">
                <a16:creationId xmlns:a16="http://schemas.microsoft.com/office/drawing/2014/main" id="{89D40C3A-4F20-4CE8-A209-1D6F5713EF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Espace réservé des commentaires 2">
            <a:extLst>
              <a:ext uri="{FF2B5EF4-FFF2-40B4-BE49-F238E27FC236}">
                <a16:creationId xmlns:a16="http://schemas.microsoft.com/office/drawing/2014/main" id="{2C9818AD-BF36-4E88-B229-926F8619B8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4276" name="Espace réservé du numéro de diapositive 3">
            <a:extLst>
              <a:ext uri="{FF2B5EF4-FFF2-40B4-BE49-F238E27FC236}">
                <a16:creationId xmlns:a16="http://schemas.microsoft.com/office/drawing/2014/main" id="{8E1C3665-EFAF-4480-ABF6-B76F7D56F40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CE7EE3-B7AF-482A-9AE1-FF07A3368358}" type="slidenum">
              <a:rPr lang="en-GB" altLang="fr-FR">
                <a:solidFill>
                  <a:srgbClr val="000000"/>
                </a:solidFill>
              </a:rPr>
              <a:pPr/>
              <a:t>8</a:t>
            </a:fld>
            <a:endParaRPr lang="en-GB" altLang="fr-F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e l'image des diapositives 1">
            <a:extLst>
              <a:ext uri="{FF2B5EF4-FFF2-40B4-BE49-F238E27FC236}">
                <a16:creationId xmlns:a16="http://schemas.microsoft.com/office/drawing/2014/main" id="{3BA950BD-5C2B-4938-B167-44E3551F19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Espace réservé des notes 2">
            <a:extLst>
              <a:ext uri="{FF2B5EF4-FFF2-40B4-BE49-F238E27FC236}">
                <a16:creationId xmlns:a16="http://schemas.microsoft.com/office/drawing/2014/main" id="{6C63D64C-5450-48C1-A923-6ABF66F995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endParaRPr lang="fr-FR" altLang="fr-FR">
              <a:solidFill>
                <a:srgbClr val="000000"/>
              </a:solidFill>
              <a:latin typeface="HelvNeueOrange"/>
            </a:endParaRPr>
          </a:p>
          <a:p>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e l'image des diapositives 1">
            <a:extLst>
              <a:ext uri="{FF2B5EF4-FFF2-40B4-BE49-F238E27FC236}">
                <a16:creationId xmlns:a16="http://schemas.microsoft.com/office/drawing/2014/main" id="{C4D9B941-53BA-4ABC-88D9-84F78CD2DF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Espace réservé des commentaires 2">
            <a:extLst>
              <a:ext uri="{FF2B5EF4-FFF2-40B4-BE49-F238E27FC236}">
                <a16:creationId xmlns:a16="http://schemas.microsoft.com/office/drawing/2014/main" id="{B118EBD1-2010-4BFB-BB17-7907482E16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endParaRPr lang="fr-FR" altLang="fr-FR">
              <a:solidFill>
                <a:srgbClr val="000000"/>
              </a:solidFill>
              <a:latin typeface="HelvNeueOrange"/>
            </a:endParaRPr>
          </a:p>
        </p:txBody>
      </p:sp>
      <p:sp>
        <p:nvSpPr>
          <p:cNvPr id="4" name="Espace réservé du numéro de diapositive 3">
            <a:extLst>
              <a:ext uri="{FF2B5EF4-FFF2-40B4-BE49-F238E27FC236}">
                <a16:creationId xmlns:a16="http://schemas.microsoft.com/office/drawing/2014/main" id="{99A528E8-52CD-4E63-8EE1-EC8199365093}"/>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231B1859-3E89-4168-853C-9CC722869459}"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11</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DC1D6FC0-91A7-405B-8D9C-C4050A6EE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6980020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8072721-4764-49FA-B619-3396E55125B4}"/>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42AE2D30-3D0E-4891-8D26-556EA959FC6C}"/>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3B3AC56D-DC92-47D6-A52A-5026EAA37B46}"/>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43D92A22-5D72-450F-9330-23DB0F919CBC}"/>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766F0270-C913-477B-AD35-537454CEDB3B}"/>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207DB3B1-80E9-4B60-83DC-F833A372B21D}"/>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8C82172-F8AE-41BA-B6F5-9F7041B6E9F5}"/>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723B0F71-240B-4C3E-AACF-9585FB10C8DF}"/>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B56439B7-C6E8-489F-9DC5-EDE82B7FC9DC}"/>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383B67EB-E007-4DA8-A5C1-FE857EBDF0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43CDAB04-42F4-4D8C-96E7-5F73054CB8E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83560395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F3A2928-948E-4B38-9D0D-0AA2CD191FD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135E7BBD-0508-4CD1-9844-782E31BF1E88}"/>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9B6C15F-F24C-43F2-80A0-A1162D6F7BAD}"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CDB09B97-22E1-43A2-BFBE-1CAA806498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37254095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74273644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434C191-38CC-4217-9FD4-2B8A3132042E}"/>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DC5B51EC-D92A-4925-96AB-C8AAC830DA7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7B4CEB48-7A94-4910-8C9E-EACC2712F18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19C474A4-FDD6-4EDD-916C-88DBF0701B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406880009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A97174F-EE74-4508-AF81-E48E3209BC91}"/>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E20B1C36-45B5-4C92-85FA-9CD169238DC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DD4BC3B6-4C4C-4CB2-B792-368D9828615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8F9AE4F6-D82C-4D2D-B656-FD590B7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3913956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11240895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8248885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7516B1-6468-4354-AD14-0B49FD72B2E2}"/>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D4296508-C754-4874-A723-1B56822B591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F314A3D2-4351-4C07-89DE-1BC6FE39F98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9DD60D5E-4A68-4C3E-90C3-B0E5BF67DED1}"/>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DAC595A-75BB-4435-A4B1-7E1A24291AC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B2243E21-2CA4-4F3C-BC44-5A8B4A0CCF7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90D9DD8-A9A2-4DD8-8A7F-29CE13409622}"/>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15ACF2D6-080C-4E5A-B6C8-8267C36DDAFE}"/>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3A8C1A0D-DA10-419A-AD5B-19DD74E8C96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9BE966BD-4E4A-4968-86C7-6C31DD8E8D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1C0928BC-D01D-45B8-AD0F-7667D22CDDDF}"/>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103541039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A1D9F68-8094-4EB9-9E82-111B271535C6}"/>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28011352-0165-4A6C-8131-4A9F83352F29}"/>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0BC67A79-E380-4741-9802-A5F86E79F12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5C09F70-C689-46DA-9FC8-09BD2C1BC3E0}"/>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052B0182-2BDA-4E05-953E-F9AA28F646BF}"/>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5FDA290-B5E0-421E-926F-4EEB301349B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0162F53C-62F1-462D-8811-1C16A0B76BE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97B2D14-0B41-49DC-967B-2E00AC3C161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3FF10F0-88AD-4F43-BE0E-2B81DF98B6AC}"/>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6CB20FD3-1FF9-44A2-B96E-8B2859354D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8075402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5E7AD2-9151-4436-A025-CB403F4AE6B6}"/>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9BA43FC5-7335-4FD3-A0B2-65584ABA03A0}"/>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FC036501-FE79-4913-A470-594E5855FAF3}"/>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D0484219-7473-473A-8BDE-0C7BC032D89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6BE3A58-9DFD-4E31-BAB3-CEEDF8B62108}"/>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8BF41DDE-DA9F-4BA3-8468-03BB4FDAD2FE}"/>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1D1999AF-41C4-42FD-8F80-6A3C8242792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9D9ECB50-7588-4D71-A2A3-CDA5AEA0D03F}"/>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65B6F29-67A0-4A28-B20F-080C15C89F9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D69369C3-748E-456E-AC30-DA60E4DD6379}"/>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35B25435-7E05-4495-B445-78E0B77022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54A7A2DC-A696-442E-8890-1191A5595D75}"/>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8B61A010-080C-44C0-BB87-588C2471695B}"/>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43511882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7150141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223709463"/>
      </p:ext>
    </p:extLst>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38164452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61F6EEF3-DAB6-46FC-B9B9-CC69916359A9}"/>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D474825-105D-4B98-B197-E2B6C275D358}"/>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C734E8EC-93B0-48E3-962D-7607C1D09A93}" type="slidenum">
              <a:rPr lang="fr-FR"/>
              <a:pPr>
                <a:defRPr/>
              </a:pPr>
              <a:t>‹N°›</a:t>
            </a:fld>
            <a:endParaRPr lang="fr-FR" dirty="0"/>
          </a:p>
        </p:txBody>
      </p:sp>
    </p:spTree>
    <p:extLst>
      <p:ext uri="{BB962C8B-B14F-4D97-AF65-F5344CB8AC3E}">
        <p14:creationId xmlns:p14="http://schemas.microsoft.com/office/powerpoint/2010/main" val="299394562"/>
      </p:ext>
    </p:extLst>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306FC41D-1CE1-44BB-8500-2D9F63109BA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81AE6A36-B132-46AB-ABD9-1E7DFAC4FD0A}"/>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19DA074B-20A3-41F8-95CF-671A09494297}" type="slidenum">
              <a:rPr lang="fr-FR"/>
              <a:pPr>
                <a:defRPr/>
              </a:pPr>
              <a:t>‹N°›</a:t>
            </a:fld>
            <a:endParaRPr lang="fr-FR" dirty="0"/>
          </a:p>
        </p:txBody>
      </p:sp>
    </p:spTree>
    <p:extLst>
      <p:ext uri="{BB962C8B-B14F-4D97-AF65-F5344CB8AC3E}">
        <p14:creationId xmlns:p14="http://schemas.microsoft.com/office/powerpoint/2010/main" val="3747120146"/>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80050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216A60D-F165-42DA-9623-FB304F83CE4A}"/>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40293337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2B1804A9-558A-4EAB-A4EC-B7EA92342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2131163131"/>
      </p:ext>
    </p:extLst>
  </p:cSld>
  <p:clrMapOvr>
    <a:masterClrMapping/>
  </p:clrMapOvr>
  <p:transition spd="med">
    <p:fade/>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1"/>
        </a:solidFill>
        <a:effectLst/>
      </p:bgPr>
    </p:bg>
    <p:spTree>
      <p:nvGrpSpPr>
        <p:cNvPr id="1" name=""/>
        <p:cNvGrpSpPr/>
        <p:nvPr/>
      </p:nvGrpSpPr>
      <p:grpSpPr>
        <a:xfrm>
          <a:off x="0" y="0"/>
          <a:ext cx="0" cy="0"/>
          <a:chOff x="0" y="0"/>
          <a:chExt cx="0" cy="0"/>
        </a:xfrm>
      </p:grpSpPr>
      <p:sp>
        <p:nvSpPr>
          <p:cNvPr id="9" name="Titre 8"/>
          <p:cNvSpPr>
            <a:spLocks noGrp="1"/>
          </p:cNvSpPr>
          <p:nvPr>
            <p:ph type="title"/>
          </p:nvPr>
        </p:nvSpPr>
        <p:spPr>
          <a:xfrm>
            <a:off x="539552" y="205978"/>
            <a:ext cx="6120680" cy="4526012"/>
          </a:xfrm>
        </p:spPr>
        <p:txBody>
          <a:bodyPr>
            <a:noAutofit/>
          </a:bodyPr>
          <a:lstStyle>
            <a:lvl1pPr>
              <a:defRPr sz="5400">
                <a:solidFill>
                  <a:schemeClr val="bg2"/>
                </a:solidFill>
              </a:defRPr>
            </a:lvl1pPr>
          </a:lstStyle>
          <a:p>
            <a:r>
              <a:rPr lang="fr-FR"/>
              <a:t>Modifiez le style du titre</a:t>
            </a:r>
            <a:endParaRPr lang="fr-FR" dirty="0"/>
          </a:p>
        </p:txBody>
      </p:sp>
      <p:sp>
        <p:nvSpPr>
          <p:cNvPr id="3" name="Espace réservé du pied de page 3">
            <a:extLst>
              <a:ext uri="{FF2B5EF4-FFF2-40B4-BE49-F238E27FC236}">
                <a16:creationId xmlns:a16="http://schemas.microsoft.com/office/drawing/2014/main" id="{DA18A73C-06C0-491C-BE2A-018B32EAD2D7}"/>
              </a:ext>
            </a:extLst>
          </p:cNvPr>
          <p:cNvSpPr>
            <a:spLocks noGrp="1"/>
          </p:cNvSpPr>
          <p:nvPr>
            <p:ph type="ftr" sz="quarter" idx="10"/>
          </p:nvPr>
        </p:nvSpPr>
        <p:spPr>
          <a:xfrm>
            <a:off x="0" y="0"/>
            <a:ext cx="0" cy="0"/>
          </a:xfrm>
        </p:spPr>
        <p:txBody>
          <a:bodyPr/>
          <a:lstStyle>
            <a:lvl1pPr>
              <a:defRPr/>
            </a:lvl1pPr>
          </a:lstStyle>
          <a:p>
            <a:pPr>
              <a:defRPr/>
            </a:pPr>
            <a:r>
              <a:rPr lang="fr-FR"/>
              <a:t>Interne Orange</a:t>
            </a:r>
            <a:endParaRPr lang="fr-FR" dirty="0"/>
          </a:p>
        </p:txBody>
      </p:sp>
      <p:sp>
        <p:nvSpPr>
          <p:cNvPr id="4" name="Espace réservé du numéro de diapositive 4">
            <a:extLst>
              <a:ext uri="{FF2B5EF4-FFF2-40B4-BE49-F238E27FC236}">
                <a16:creationId xmlns:a16="http://schemas.microsoft.com/office/drawing/2014/main" id="{771D8937-704E-4EBE-9C6E-43A02BB88190}"/>
              </a:ext>
            </a:extLst>
          </p:cNvPr>
          <p:cNvSpPr>
            <a:spLocks noGrp="1"/>
          </p:cNvSpPr>
          <p:nvPr>
            <p:ph type="sldNum" sz="quarter" idx="11"/>
          </p:nvPr>
        </p:nvSpPr>
        <p:spPr>
          <a:xfrm>
            <a:off x="0" y="0"/>
            <a:ext cx="0" cy="0"/>
          </a:xfrm>
        </p:spPr>
        <p:txBody>
          <a:bodyPr/>
          <a:lstStyle>
            <a:lvl1pPr>
              <a:defRPr>
                <a:solidFill>
                  <a:schemeClr val="bg1"/>
                </a:solidFill>
              </a:defRPr>
            </a:lvl1pPr>
          </a:lstStyle>
          <a:p>
            <a:pPr>
              <a:defRPr/>
            </a:pPr>
            <a:fld id="{78F0C974-03A0-4367-833F-4E76D8BEB598}" type="slidenum">
              <a:rPr lang="fr-FR"/>
              <a:pPr>
                <a:defRPr/>
              </a:pPr>
              <a:t>‹N°›</a:t>
            </a:fld>
            <a:endParaRPr lang="fr-FR" dirty="0"/>
          </a:p>
        </p:txBody>
      </p:sp>
    </p:spTree>
    <p:extLst>
      <p:ext uri="{BB962C8B-B14F-4D97-AF65-F5344CB8AC3E}">
        <p14:creationId xmlns:p14="http://schemas.microsoft.com/office/powerpoint/2010/main" val="3848968060"/>
      </p:ext>
    </p:extLst>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751AD6E-54A9-4DFA-80AC-0F3E2A6E2651}"/>
              </a:ext>
            </a:extLst>
          </p:cNvPr>
          <p:cNvSpPr>
            <a:spLocks noGrp="1"/>
          </p:cNvSpPr>
          <p:nvPr>
            <p:ph type="ftr" sz="quarter" idx="18"/>
          </p:nvPr>
        </p:nvSpPr>
        <p:spPr>
          <a:xfrm>
            <a:off x="0" y="0"/>
            <a:ext cx="0" cy="0"/>
          </a:xfrm>
        </p:spPr>
        <p:txBody>
          <a:bodyPr/>
          <a:lstStyle>
            <a:lvl1pPr>
              <a:defRPr/>
            </a:lvl1pPr>
          </a:lstStyle>
          <a:p>
            <a:pPr>
              <a:defRPr/>
            </a:pPr>
            <a:r>
              <a:rPr lang="fr-FR"/>
              <a:t>Interne Orange</a:t>
            </a:r>
            <a:endParaRPr lang="fr-FR" dirty="0"/>
          </a:p>
        </p:txBody>
      </p:sp>
      <p:sp>
        <p:nvSpPr>
          <p:cNvPr id="5" name="Espace réservé du numéro de diapositive 14">
            <a:extLst>
              <a:ext uri="{FF2B5EF4-FFF2-40B4-BE49-F238E27FC236}">
                <a16:creationId xmlns:a16="http://schemas.microsoft.com/office/drawing/2014/main" id="{54AA3EF4-E259-4665-855E-D3AD68FA7F33}"/>
              </a:ext>
            </a:extLst>
          </p:cNvPr>
          <p:cNvSpPr>
            <a:spLocks noGrp="1"/>
          </p:cNvSpPr>
          <p:nvPr>
            <p:ph type="sldNum" sz="quarter" idx="19"/>
          </p:nvPr>
        </p:nvSpPr>
        <p:spPr>
          <a:xfrm>
            <a:off x="0" y="0"/>
            <a:ext cx="0" cy="0"/>
          </a:xfrm>
        </p:spPr>
        <p:txBody>
          <a:bodyPr/>
          <a:lstStyle>
            <a:lvl1pPr>
              <a:defRPr/>
            </a:lvl1pPr>
          </a:lstStyle>
          <a:p>
            <a:pPr>
              <a:defRPr/>
            </a:pPr>
            <a:fld id="{5EEBB2C3-E9D4-43E1-9009-E76AFCCB7F76}" type="slidenum">
              <a:rPr lang="fr-FR"/>
              <a:pPr>
                <a:defRPr/>
              </a:pPr>
              <a:t>‹N°›</a:t>
            </a:fld>
            <a:endParaRPr lang="fr-FR" dirty="0"/>
          </a:p>
        </p:txBody>
      </p:sp>
    </p:spTree>
    <p:extLst>
      <p:ext uri="{BB962C8B-B14F-4D97-AF65-F5344CB8AC3E}">
        <p14:creationId xmlns:p14="http://schemas.microsoft.com/office/powerpoint/2010/main" val="4130665335"/>
      </p:ext>
    </p:extLst>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044668-2711-4F24-8330-73C1D11CF2B3}"/>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78B62C81-65B1-4D43-9C9F-FB55A5F4C701}"/>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4B1E4D5B-EA93-482B-B55E-04D1385CCD6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776D6777-50E3-41DF-8C49-312A7D2F6CC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8FF08A2-B8F4-4AFB-A7F2-8C6EEC575E4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5CF8907D-FED5-4412-9F8E-627DFC7CA8A7}"/>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3394E18-146C-412C-A27C-C9B60E3A0FDE}"/>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B023481F-CA04-4C7B-8574-8430ED74F9F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1548DFAC-20DC-4928-A493-43350E72B8A9}"/>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F7244833-BA60-4C06-8652-4CD02DE40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583772490"/>
      </p:ext>
    </p:extLst>
  </p:cSld>
  <p:clrMapOvr>
    <a:masterClrMapping/>
  </p:clrMapOvr>
  <p:transitio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167459796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B3AC3CE6-89BE-4463-B177-CD9B35E5650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2F4B842D-9A94-46A6-B97E-E5A3DC9FFFB6}"/>
              </a:ext>
            </a:extLst>
          </p:cNvPr>
          <p:cNvSpPr>
            <a:spLocks noGrp="1"/>
          </p:cNvSpPr>
          <p:nvPr>
            <p:ph type="sldNum" sz="quarter" idx="19"/>
          </p:nvPr>
        </p:nvSpPr>
        <p:spPr>
          <a:xfrm>
            <a:off x="0" y="0"/>
            <a:ext cx="0" cy="0"/>
          </a:xfrm>
        </p:spPr>
        <p:txBody>
          <a:bodyPr/>
          <a:lstStyle>
            <a:lvl1pPr>
              <a:defRPr/>
            </a:lvl1pPr>
          </a:lstStyle>
          <a:p>
            <a:pPr>
              <a:defRPr/>
            </a:pPr>
            <a:fld id="{66A485C1-7527-47F9-AD0C-664A05B03A93}" type="slidenum">
              <a:rPr lang="fr-FR"/>
              <a:pPr>
                <a:defRPr/>
              </a:pPr>
              <a:t>‹N°›</a:t>
            </a:fld>
            <a:endParaRPr lang="fr-FR" dirty="0"/>
          </a:p>
        </p:txBody>
      </p:sp>
    </p:spTree>
    <p:extLst>
      <p:ext uri="{BB962C8B-B14F-4D97-AF65-F5344CB8AC3E}">
        <p14:creationId xmlns:p14="http://schemas.microsoft.com/office/powerpoint/2010/main" val="711947229"/>
      </p:ext>
    </p:extLst>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DE54218-233C-41D5-9BD4-BCEBA109709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8A918EE-B9C6-4BA4-B4D3-C91A74D171F2}"/>
              </a:ext>
            </a:extLst>
          </p:cNvPr>
          <p:cNvSpPr>
            <a:spLocks noGrp="1"/>
          </p:cNvSpPr>
          <p:nvPr>
            <p:ph type="sldNum" sz="quarter" idx="19"/>
          </p:nvPr>
        </p:nvSpPr>
        <p:spPr>
          <a:xfrm>
            <a:off x="0" y="0"/>
            <a:ext cx="0" cy="0"/>
          </a:xfrm>
        </p:spPr>
        <p:txBody>
          <a:bodyPr/>
          <a:lstStyle>
            <a:lvl1pPr>
              <a:defRPr/>
            </a:lvl1pPr>
          </a:lstStyle>
          <a:p>
            <a:pPr>
              <a:defRPr/>
            </a:pPr>
            <a:fld id="{8AC61E47-B176-4C1C-912C-2BAC42E734F8}" type="slidenum">
              <a:rPr lang="fr-FR"/>
              <a:pPr>
                <a:defRPr/>
              </a:pPr>
              <a:t>‹N°›</a:t>
            </a:fld>
            <a:endParaRPr lang="fr-FR" dirty="0"/>
          </a:p>
        </p:txBody>
      </p:sp>
    </p:spTree>
    <p:extLst>
      <p:ext uri="{BB962C8B-B14F-4D97-AF65-F5344CB8AC3E}">
        <p14:creationId xmlns:p14="http://schemas.microsoft.com/office/powerpoint/2010/main" val="1544402742"/>
      </p:ext>
    </p:extLst>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C64CCC68-8113-472C-ACD0-3D0F1DEA9DDC}"/>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A3DE59F1-39AC-4CF2-BF81-3DD05053026C}"/>
              </a:ext>
            </a:extLst>
          </p:cNvPr>
          <p:cNvSpPr>
            <a:spLocks noGrp="1"/>
          </p:cNvSpPr>
          <p:nvPr>
            <p:ph type="sldNum" sz="quarter" idx="19"/>
          </p:nvPr>
        </p:nvSpPr>
        <p:spPr>
          <a:xfrm>
            <a:off x="0" y="0"/>
            <a:ext cx="0" cy="0"/>
          </a:xfrm>
        </p:spPr>
        <p:txBody>
          <a:bodyPr/>
          <a:lstStyle>
            <a:lvl1pPr>
              <a:defRPr/>
            </a:lvl1pPr>
          </a:lstStyle>
          <a:p>
            <a:pPr>
              <a:defRPr/>
            </a:pPr>
            <a:fld id="{08269DA6-F778-424C-9B39-701AA23EF211}" type="slidenum">
              <a:rPr lang="fr-FR"/>
              <a:pPr>
                <a:defRPr/>
              </a:pPr>
              <a:t>‹N°›</a:t>
            </a:fld>
            <a:endParaRPr lang="fr-FR" dirty="0"/>
          </a:p>
        </p:txBody>
      </p:sp>
    </p:spTree>
    <p:extLst>
      <p:ext uri="{BB962C8B-B14F-4D97-AF65-F5344CB8AC3E}">
        <p14:creationId xmlns:p14="http://schemas.microsoft.com/office/powerpoint/2010/main" val="3039332986"/>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3BC3913E-4DEC-46FD-B103-078B82FCF27B}"/>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95A0575-5A92-450C-9E7A-3CD5F46DCF3C}"/>
              </a:ext>
            </a:extLst>
          </p:cNvPr>
          <p:cNvSpPr>
            <a:spLocks noGrp="1"/>
          </p:cNvSpPr>
          <p:nvPr>
            <p:ph type="sldNum" sz="quarter" idx="19"/>
          </p:nvPr>
        </p:nvSpPr>
        <p:spPr>
          <a:xfrm>
            <a:off x="0" y="0"/>
            <a:ext cx="0" cy="0"/>
          </a:xfrm>
        </p:spPr>
        <p:txBody>
          <a:bodyPr/>
          <a:lstStyle>
            <a:lvl1pPr>
              <a:defRPr/>
            </a:lvl1pPr>
          </a:lstStyle>
          <a:p>
            <a:pPr>
              <a:defRPr/>
            </a:pPr>
            <a:fld id="{26BCAFE0-CCAB-4628-B74F-8EFB36A8A20A}" type="slidenum">
              <a:rPr lang="fr-FR"/>
              <a:pPr>
                <a:defRPr/>
              </a:pPr>
              <a:t>‹N°›</a:t>
            </a:fld>
            <a:endParaRPr lang="fr-FR" dirty="0"/>
          </a:p>
        </p:txBody>
      </p:sp>
    </p:spTree>
    <p:extLst>
      <p:ext uri="{BB962C8B-B14F-4D97-AF65-F5344CB8AC3E}">
        <p14:creationId xmlns:p14="http://schemas.microsoft.com/office/powerpoint/2010/main" val="4235446813"/>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2" name="Titre 1"/>
          <p:cNvSpPr>
            <a:spLocks noGrp="1"/>
          </p:cNvSpPr>
          <p:nvPr>
            <p:ph type="title"/>
          </p:nvPr>
        </p:nvSpPr>
        <p:spPr>
          <a:xfrm>
            <a:off x="1029601" y="303610"/>
            <a:ext cx="7071413" cy="737100"/>
          </a:xfr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13">
            <a:extLst>
              <a:ext uri="{FF2B5EF4-FFF2-40B4-BE49-F238E27FC236}">
                <a16:creationId xmlns:a16="http://schemas.microsoft.com/office/drawing/2014/main" id="{82DC725C-AB66-4121-B50A-7D864CEF299E}"/>
              </a:ext>
            </a:extLst>
          </p:cNvPr>
          <p:cNvSpPr>
            <a:spLocks noGrp="1"/>
          </p:cNvSpPr>
          <p:nvPr>
            <p:ph type="ftr" sz="quarter" idx="10"/>
          </p:nvPr>
        </p:nvSpPr>
        <p:spPr>
          <a:xfrm>
            <a:off x="684213" y="4803775"/>
            <a:ext cx="1800225" cy="288925"/>
          </a:xfrm>
        </p:spPr>
        <p:txBody>
          <a:bodyPr/>
          <a:lstStyle>
            <a:lvl1pPr>
              <a:defRPr/>
            </a:lvl1pPr>
          </a:lstStyle>
          <a:p>
            <a:pPr>
              <a:defRPr/>
            </a:pPr>
            <a:endParaRPr lang="fr-FR"/>
          </a:p>
        </p:txBody>
      </p:sp>
      <p:sp>
        <p:nvSpPr>
          <p:cNvPr id="6" name="Espace réservé du numéro de diapositive 14">
            <a:extLst>
              <a:ext uri="{FF2B5EF4-FFF2-40B4-BE49-F238E27FC236}">
                <a16:creationId xmlns:a16="http://schemas.microsoft.com/office/drawing/2014/main" id="{A78DB077-4785-4F48-991F-7990F50BBA51}"/>
              </a:ext>
            </a:extLst>
          </p:cNvPr>
          <p:cNvSpPr>
            <a:spLocks noGrp="1"/>
          </p:cNvSpPr>
          <p:nvPr>
            <p:ph type="sldNum" sz="quarter" idx="11"/>
          </p:nvPr>
        </p:nvSpPr>
        <p:spPr>
          <a:xfrm>
            <a:off x="107950" y="4803775"/>
            <a:ext cx="503238" cy="274638"/>
          </a:xfrm>
        </p:spPr>
        <p:txBody>
          <a:bodyPr/>
          <a:lstStyle>
            <a:lvl1pPr>
              <a:defRPr/>
            </a:lvl1pPr>
          </a:lstStyle>
          <a:p>
            <a:pPr>
              <a:defRPr/>
            </a:pPr>
            <a:fld id="{C4E410D2-C428-46A5-AA2A-884513F8CA5E}" type="slidenum">
              <a:rPr lang="fr-FR"/>
              <a:pPr>
                <a:defRPr/>
              </a:pPr>
              <a:t>‹N°›</a:t>
            </a:fld>
            <a:endParaRPr lang="fr-FR" dirty="0"/>
          </a:p>
        </p:txBody>
      </p:sp>
    </p:spTree>
    <p:extLst>
      <p:ext uri="{BB962C8B-B14F-4D97-AF65-F5344CB8AC3E}">
        <p14:creationId xmlns:p14="http://schemas.microsoft.com/office/powerpoint/2010/main" val="3737291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975410C-5B3B-4AF2-AD14-BDC671A61155}"/>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55926035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53B637E-FB2D-4645-8417-5BC08CC448B2}"/>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646282E0-CAF9-45E6-BA50-48980A08E9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0ADB8696-7BFD-4E94-BF8D-6343FD594AA7}"/>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829AB914-0BE8-4412-8232-F42F0F0E6B05}"/>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E2707E56-B861-43BF-9A74-498F37FD25FD}"/>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A38C77EC-C88F-4F1B-B50C-38E48B149DF3}"/>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B846F935-3B8B-4CF8-956F-ED45AB201D1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456616B8-DDC5-44ED-8B55-90558D1F9FD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455B651A-1C38-4F99-86F3-8BB24130FB5E}"/>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599815372"/>
      </p:ext>
    </p:extLst>
  </p:cSld>
  <p:clrMapOvr>
    <a:masterClrMapping/>
  </p:clrMapOvr>
  <p:transition spd="med">
    <p:fade/>
  </p:transition>
  <p:hf sldNum="0"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954B0D5-8984-41E0-A7B6-82C9C2D9D172}"/>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72952364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5847360-CE86-43EC-9B44-6A2F542D3043}"/>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184290220"/>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CAB480D9-5568-4A72-AADC-C3D21814A06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62057405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01463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0ACDB651-276A-47B4-9485-36F625F3CDC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008090822"/>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416677167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FEC8C0-5F56-4F98-B4D3-30F58A398D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30043961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156853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72207250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8046005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15546276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090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theme" Target="../theme/theme2.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7A9FEB-E79D-42A9-8E1F-2AD07006D402}"/>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80A45F1B-9D92-40CD-B6C4-D75720177916}"/>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B8D4A11C-0FA1-41C9-9E99-1B10913806AB}"/>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69DEA0E6-3E62-4723-A755-883D4509E9DA}"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3C86BAED-129B-4F64-9018-5DC9E6A1D1BB}"/>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82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9A9264F4-620C-4B2C-90C4-133242677929}"/>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25" r:id="rId15"/>
    <p:sldLayoutId id="2147485841" r:id="rId16"/>
    <p:sldLayoutId id="2147485842" r:id="rId17"/>
    <p:sldLayoutId id="2147485843" r:id="rId18"/>
    <p:sldLayoutId id="2147485844" r:id="rId19"/>
    <p:sldLayoutId id="2147485845" r:id="rId20"/>
    <p:sldLayoutId id="2147485846" r:id="rId21"/>
    <p:sldLayoutId id="2147485847" r:id="rId22"/>
    <p:sldLayoutId id="2147485848" r:id="rId23"/>
    <p:sldLayoutId id="2147485849" r:id="rId24"/>
    <p:sldLayoutId id="2147485850" r:id="rId25"/>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DBC88-437F-44B1-9ECC-E1D6744A3138}"/>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D16E261-28A1-47C1-8953-2D4CB1682440}"/>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BCD73478-C8D5-4AAB-B82D-3C75DC2303DD}"/>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CD0C0F5-7577-4DDF-965E-8EE3AFE3166C}"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9D122CF5-D799-4FDB-AD2F-B90648D64673}"/>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51" r:id="rId1"/>
    <p:sldLayoutId id="2147485852" r:id="rId2"/>
    <p:sldLayoutId id="2147485853" r:id="rId3"/>
    <p:sldLayoutId id="2147485854" r:id="rId4"/>
    <p:sldLayoutId id="2147485855" r:id="rId5"/>
    <p:sldLayoutId id="2147485856" r:id="rId6"/>
    <p:sldLayoutId id="2147485857" r:id="rId7"/>
    <p:sldLayoutId id="2147485858"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27.jpg"/><Relationship Id="rId5" Type="http://schemas.openxmlformats.org/officeDocument/2006/relationships/image" Target="../media/image24.png"/><Relationship Id="rId10" Type="http://schemas.openxmlformats.org/officeDocument/2006/relationships/image" Target="../media/image26.jpeg"/><Relationship Id="rId4" Type="http://schemas.openxmlformats.org/officeDocument/2006/relationships/image" Target="../media/image2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34.jpg"/><Relationship Id="rId5" Type="http://schemas.openxmlformats.org/officeDocument/2006/relationships/image" Target="../media/image31.png"/><Relationship Id="rId10" Type="http://schemas.openxmlformats.org/officeDocument/2006/relationships/image" Target="../media/image27.jpg"/><Relationship Id="rId4" Type="http://schemas.openxmlformats.org/officeDocument/2006/relationships/image" Target="../media/image30.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hyperlink" Target="https://www.hear-it.org/fr/Ce-que-per-oivent-ceux-qui-ont-une-deficience-auditive-ou-des-acouphenes"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hyperlink" Target="https://youtu.be/vchaFJYViZ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www.hear-it.org/fr/Ce-que-per-oivent-ceux-qui-ont-une-deficience-auditive-ou-des-acouphenes" TargetMode="External"/><Relationship Id="rId5" Type="http://schemas.openxmlformats.org/officeDocument/2006/relationships/image" Target="../media/image43.png"/><Relationship Id="rId4" Type="http://schemas.openxmlformats.org/officeDocument/2006/relationships/hyperlink" Target="https://youtu.be/SF7vztZos-I"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s://youtu.be/vchaFJYViZA"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hyperlink" Target="http://www.cliniqueauditive.com/fr/sante-auditive/simulateur-de-perte-auditive" TargetMode="External"/><Relationship Id="rId10" Type="http://schemas.openxmlformats.org/officeDocument/2006/relationships/image" Target="../media/image37.png"/><Relationship Id="rId4" Type="http://schemas.openxmlformats.org/officeDocument/2006/relationships/image" Target="../media/image45.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18.png"/><Relationship Id="rId12"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55.jpg"/><Relationship Id="rId5" Type="http://schemas.openxmlformats.org/officeDocument/2006/relationships/image" Target="../media/image24.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hyperlink" Target="https://youtu.be/vchaFJYViZA" TargetMode="Externa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hyperlink" Target="https://youtu.be/_DyEouP0lj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hyperlink" Target="https://youtu.be/5e3p43t-Uqc"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5zt-aL9JU0U" TargetMode="External"/><Relationship Id="rId7"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hyperlink" Target="https://youtu.be/QnyEXkpRM2s" TargetMode="Externa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25.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7.png"/><Relationship Id="rId7"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72D4E-1CD2-4D1C-A0AF-C5FABE59A731}"/>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&amp;</a:t>
            </a:r>
            <a:br>
              <a:rPr lang="fr-FR" sz="3400" dirty="0"/>
            </a:br>
            <a:r>
              <a:rPr lang="fr-FR" sz="3400" dirty="0"/>
              <a:t>Accessibilité numérique </a:t>
            </a:r>
          </a:p>
        </p:txBody>
      </p:sp>
      <p:sp>
        <p:nvSpPr>
          <p:cNvPr id="40963" name="Text Placeholder 7">
            <a:extLst>
              <a:ext uri="{FF2B5EF4-FFF2-40B4-BE49-F238E27FC236}">
                <a16:creationId xmlns:a16="http://schemas.microsoft.com/office/drawing/2014/main" id="{C1D8158E-28BF-4552-B74D-4720D9F35036}"/>
              </a:ext>
            </a:extLst>
          </p:cNvPr>
          <p:cNvSpPr>
            <a:spLocks noGrp="1"/>
          </p:cNvSpPr>
          <p:nvPr>
            <p:ph type="subTitle" idx="1"/>
          </p:nvPr>
        </p:nvSpPr>
        <p:spPr>
          <a:xfrm>
            <a:off x="311150" y="3705225"/>
            <a:ext cx="4830763" cy="379413"/>
          </a:xfrm>
        </p:spPr>
        <p:txBody>
          <a:bodyPr/>
          <a:lstStyle/>
          <a:p>
            <a:pPr>
              <a:defRPr/>
            </a:pPr>
            <a:r>
              <a:rPr lang="fr-FR" altLang="fr-FR" dirty="0"/>
              <a:t>Paris Université (Descartes) – 2021-2022</a:t>
            </a:r>
            <a:endParaRPr lang="en-GB" altLang="fr-FR" dirty="0"/>
          </a:p>
        </p:txBody>
      </p:sp>
      <p:sp>
        <p:nvSpPr>
          <p:cNvPr id="40962" name="Text Placeholder 8">
            <a:extLst>
              <a:ext uri="{FF2B5EF4-FFF2-40B4-BE49-F238E27FC236}">
                <a16:creationId xmlns:a16="http://schemas.microsoft.com/office/drawing/2014/main" id="{5D3E0395-63CA-42EE-997F-78C985B3900D}"/>
              </a:ext>
            </a:extLst>
          </p:cNvPr>
          <p:cNvSpPr>
            <a:spLocks noGrp="1"/>
          </p:cNvSpPr>
          <p:nvPr>
            <p:ph type="body" sz="quarter" idx="16"/>
          </p:nvPr>
        </p:nvSpPr>
        <p:spPr>
          <a:xfrm>
            <a:off x="6007100" y="266700"/>
            <a:ext cx="3028950" cy="3403600"/>
          </a:xfrm>
        </p:spPr>
        <p:txBody>
          <a:bodyPr/>
          <a:lstStyle/>
          <a:p>
            <a:pPr>
              <a:defRPr/>
            </a:pPr>
            <a:r>
              <a:rPr lang="fr-FR" altLang="fr-FR" sz="3200" dirty="0"/>
              <a:t>Cours 2 ergo en Master 2</a:t>
            </a:r>
            <a:endParaRPr lang="fr-FR" altLang="fr-FR" sz="3200" b="1" dirty="0"/>
          </a:p>
          <a:p>
            <a:pPr lvl="1" eaLnBrk="1" hangingPunct="1">
              <a:defRPr/>
            </a:pPr>
            <a:endParaRPr lang="fr-FR" altLang="fr-FR" sz="1200" dirty="0"/>
          </a:p>
        </p:txBody>
      </p:sp>
      <p:sp>
        <p:nvSpPr>
          <p:cNvPr id="39941" name="Rectangle 1">
            <a:extLst>
              <a:ext uri="{FF2B5EF4-FFF2-40B4-BE49-F238E27FC236}">
                <a16:creationId xmlns:a16="http://schemas.microsoft.com/office/drawing/2014/main" id="{4BBE3EDE-3ABF-4E55-8E5F-09BB1FB2BAA6}"/>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82F63C-E254-4938-A3C8-869645E2C54E}"/>
              </a:ext>
            </a:extLst>
          </p:cNvPr>
          <p:cNvSpPr>
            <a:spLocks noGrp="1"/>
          </p:cNvSpPr>
          <p:nvPr>
            <p:ph type="title"/>
          </p:nvPr>
        </p:nvSpPr>
        <p:spPr>
          <a:xfrm>
            <a:off x="827088" y="268288"/>
            <a:ext cx="8066087" cy="742950"/>
          </a:xfrm>
        </p:spPr>
        <p:txBody>
          <a:bodyPr/>
          <a:lstStyle/>
          <a:p>
            <a:pPr>
              <a:defRPr/>
            </a:pPr>
            <a:r>
              <a:rPr lang="fr-FR" dirty="0"/>
              <a:t>Sur ce handicap moteur</a:t>
            </a:r>
          </a:p>
        </p:txBody>
      </p:sp>
      <p:sp>
        <p:nvSpPr>
          <p:cNvPr id="6" name="Espace réservé du contenu 5">
            <a:extLst>
              <a:ext uri="{FF2B5EF4-FFF2-40B4-BE49-F238E27FC236}">
                <a16:creationId xmlns:a16="http://schemas.microsoft.com/office/drawing/2014/main" id="{D78354F9-1C75-467C-A122-F16882AA7259}"/>
              </a:ext>
            </a:extLst>
          </p:cNvPr>
          <p:cNvSpPr>
            <a:spLocks noGrp="1"/>
          </p:cNvSpPr>
          <p:nvPr>
            <p:ph sz="half" idx="1"/>
          </p:nvPr>
        </p:nvSpPr>
        <p:spPr>
          <a:xfrm>
            <a:off x="900113" y="915988"/>
            <a:ext cx="7959725" cy="3563937"/>
          </a:xfrm>
        </p:spPr>
        <p:txBody>
          <a:bodyPr/>
          <a:lstStyle/>
          <a:p>
            <a:pPr>
              <a:lnSpc>
                <a:spcPct val="100000"/>
              </a:lnSpc>
              <a:defRPr/>
            </a:pPr>
            <a:r>
              <a:rPr lang="fr-FR" dirty="0"/>
              <a:t>Aptitude limitée à se déplacer, à exécuter des tâches manuelles ou à mouvoir certaines parties du corps.</a:t>
            </a:r>
          </a:p>
          <a:p>
            <a:pPr>
              <a:lnSpc>
                <a:spcPct val="100000"/>
              </a:lnSpc>
              <a:defRPr/>
            </a:pPr>
            <a:r>
              <a:rPr lang="fr-FR" dirty="0">
                <a:latin typeface="+mn-lt"/>
              </a:rPr>
              <a:t>Les causes sont très variées </a:t>
            </a:r>
            <a:r>
              <a:rPr lang="fr-FR" dirty="0">
                <a:latin typeface="Helvetica 55 Roman" panose="020B0604020202020204" pitchFamily="34" charset="0"/>
              </a:rPr>
              <a:t>dont les plus importantes : maladies invalidantes (ex sclérose en plaque), TMS, paralysie cérébrale, paraplégie, tétraplégie (médullaires), AVC, traumatisme crânien, amputation acquise ou congénitale. </a:t>
            </a:r>
          </a:p>
          <a:p>
            <a:pPr>
              <a:lnSpc>
                <a:spcPct val="100000"/>
              </a:lnSpc>
              <a:defRPr/>
            </a:pPr>
            <a:r>
              <a:rPr lang="fr-FR" dirty="0">
                <a:latin typeface="Helvetica 55 Roman" panose="020B0604020202020204" pitchFamily="34" charset="0"/>
              </a:rPr>
              <a:t>Façon de prendre la situation selon :</a:t>
            </a:r>
          </a:p>
          <a:p>
            <a:pPr marL="285750" indent="-285750">
              <a:lnSpc>
                <a:spcPct val="100000"/>
              </a:lnSpc>
              <a:buClr>
                <a:srgbClr val="FF6600"/>
              </a:buClr>
              <a:buSzPct val="125000"/>
              <a:buFont typeface="Wingdings" panose="05000000000000000000" pitchFamily="2" charset="2"/>
              <a:buChar char="§"/>
              <a:defRPr/>
            </a:pPr>
            <a:r>
              <a:rPr lang="fr-FR" dirty="0">
                <a:latin typeface="Helvetica 55 Roman" panose="020B0604020202020204" pitchFamily="34" charset="0"/>
              </a:rPr>
              <a:t>handicap congénital et acquis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par malformation, maladie, accident, ou vieillissement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évolutif et non évolutif.</a:t>
            </a:r>
          </a:p>
        </p:txBody>
      </p:sp>
      <p:grpSp>
        <p:nvGrpSpPr>
          <p:cNvPr id="56324" name="Groupe 15">
            <a:extLst>
              <a:ext uri="{FF2B5EF4-FFF2-40B4-BE49-F238E27FC236}">
                <a16:creationId xmlns:a16="http://schemas.microsoft.com/office/drawing/2014/main" id="{CFD410E8-86F4-4894-BD05-FC930469FB21}"/>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9" name="Forme libre 16">
              <a:extLst>
                <a:ext uri="{FF2B5EF4-FFF2-40B4-BE49-F238E27FC236}">
                  <a16:creationId xmlns:a16="http://schemas.microsoft.com/office/drawing/2014/main" id="{2CA5D8A7-05BC-4E17-83DB-8EBAB61F6175}"/>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6326" name="Image 17">
              <a:extLst>
                <a:ext uri="{FF2B5EF4-FFF2-40B4-BE49-F238E27FC236}">
                  <a16:creationId xmlns:a16="http://schemas.microsoft.com/office/drawing/2014/main" id="{376B3797-2E58-44A5-9986-CF2AD9539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FB9DC434-D9D9-44C5-B5E8-32087F9D413F}"/>
              </a:ext>
            </a:extLst>
          </p:cNvPr>
          <p:cNvSpPr>
            <a:spLocks noGrp="1"/>
          </p:cNvSpPr>
          <p:nvPr>
            <p:ph sz="half" idx="10"/>
          </p:nvPr>
        </p:nvSpPr>
        <p:spPr>
          <a:xfrm>
            <a:off x="3749675" y="190500"/>
            <a:ext cx="5070475" cy="4757738"/>
          </a:xfrm>
        </p:spPr>
        <p:txBody>
          <a:bodyPr>
            <a:normAutofit fontScale="92500" lnSpcReduction="10000"/>
          </a:bodyPr>
          <a:lstStyle/>
          <a:p>
            <a:pPr>
              <a:defRPr/>
            </a:pPr>
            <a:r>
              <a:rPr lang="fr-FR" sz="1600" dirty="0">
                <a:solidFill>
                  <a:srgbClr val="FF6600"/>
                </a:solidFill>
                <a:latin typeface="+mj-lt"/>
              </a:rPr>
              <a:t>« Les gens ne voient pas que je souffre, mais mes douleurs sont bien réelles. »</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Thomas est comptable mais les chiffres ne le passionnent pas plus que ça. C’est un </a:t>
            </a:r>
            <a:r>
              <a:rPr lang="fr-FR" sz="1600" dirty="0">
                <a:solidFill>
                  <a:srgbClr val="FF6600"/>
                </a:solidFill>
                <a:latin typeface="Helvetica 55 Roman" panose="020B0604020202020204" pitchFamily="34" charset="0"/>
              </a:rPr>
              <a:t>violoniste acharné</a:t>
            </a:r>
            <a:r>
              <a:rPr lang="fr-FR" sz="1600" dirty="0">
                <a:latin typeface="Helvetica 55 Roman" panose="020B0604020202020204" pitchFamily="34" charset="0"/>
              </a:rPr>
              <a:t> et passionné depuis sa plus tendre enfance. Il a rencontré son épouse au conservatoire, elle est violoncelliste et leur fille, âgée de 24 ans joue de la flûte traversière. Tous trois forment un joli trio musical.</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Au fil des années, </a:t>
            </a:r>
            <a:r>
              <a:rPr lang="fr-FR" sz="1600" dirty="0">
                <a:solidFill>
                  <a:srgbClr val="FF6600"/>
                </a:solidFill>
                <a:latin typeface="Helvetica 55 Roman" panose="020B0604020202020204" pitchFamily="34" charset="0"/>
              </a:rPr>
              <a:t>trop sollicités par l’instrument, le poignet gauche et l’épaule droite</a:t>
            </a:r>
            <a:r>
              <a:rPr lang="fr-FR" sz="1600" dirty="0">
                <a:latin typeface="Helvetica 55 Roman" panose="020B0604020202020204" pitchFamily="34" charset="0"/>
              </a:rPr>
              <a:t> de Thomas se sont fragilisés. Il souffre aujourd’hui de graves </a:t>
            </a:r>
            <a:r>
              <a:rPr lang="fr-FR" sz="1600" dirty="0">
                <a:solidFill>
                  <a:srgbClr val="FF6600"/>
                </a:solidFill>
                <a:latin typeface="Helvetica 55 Roman" panose="020B0604020202020204" pitchFamily="34" charset="0"/>
              </a:rPr>
              <a:t>troubles musculosquelettiques  </a:t>
            </a:r>
            <a:r>
              <a:rPr lang="fr-FR" sz="1600" dirty="0">
                <a:latin typeface="Helvetica 55 Roman" panose="020B0604020202020204" pitchFamily="34" charset="0"/>
              </a:rPr>
              <a:t>qui le gênent dans son quotidien ne serait-ce que pour </a:t>
            </a:r>
            <a:r>
              <a:rPr lang="fr-FR" sz="1600" dirty="0">
                <a:solidFill>
                  <a:srgbClr val="FF6600"/>
                </a:solidFill>
                <a:latin typeface="Helvetica 55 Roman" panose="020B0604020202020204" pitchFamily="34" charset="0"/>
              </a:rPr>
              <a:t>se raser ou pour conduire</a:t>
            </a:r>
            <a:r>
              <a:rPr lang="fr-FR" sz="1600" dirty="0">
                <a:latin typeface="Helvetica 55 Roman" panose="020B0604020202020204" pitchFamily="34" charset="0"/>
              </a:rPr>
              <a:t>.</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Son </a:t>
            </a:r>
            <a:r>
              <a:rPr lang="fr-FR" sz="1600" dirty="0">
                <a:solidFill>
                  <a:srgbClr val="FF6600"/>
                </a:solidFill>
                <a:latin typeface="Helvetica 55 Roman" panose="020B0604020202020204" pitchFamily="34" charset="0"/>
              </a:rPr>
              <a:t>activité</a:t>
            </a:r>
            <a:r>
              <a:rPr lang="fr-FR" sz="1600" dirty="0">
                <a:latin typeface="Helvetica 55 Roman" panose="020B0604020202020204" pitchFamily="34" charset="0"/>
              </a:rPr>
              <a:t> professionnelle </a:t>
            </a:r>
            <a:r>
              <a:rPr lang="fr-FR" sz="1600" dirty="0">
                <a:solidFill>
                  <a:srgbClr val="FF6600"/>
                </a:solidFill>
                <a:latin typeface="Helvetica 55 Roman" panose="020B0604020202020204" pitchFamily="34" charset="0"/>
              </a:rPr>
              <a:t>sédentaire</a:t>
            </a:r>
            <a:r>
              <a:rPr lang="fr-FR" sz="1600" dirty="0">
                <a:latin typeface="Helvetica 55 Roman" panose="020B0604020202020204" pitchFamily="34" charset="0"/>
              </a:rPr>
              <a:t>, assis devant un ordinateur, ne fait qu’</a:t>
            </a:r>
            <a:r>
              <a:rPr lang="fr-FR" sz="1600" dirty="0">
                <a:solidFill>
                  <a:srgbClr val="FF6600"/>
                </a:solidFill>
                <a:latin typeface="Helvetica 55 Roman" panose="020B0604020202020204" pitchFamily="34" charset="0"/>
              </a:rPr>
              <a:t>aggraver</a:t>
            </a:r>
            <a:r>
              <a:rPr lang="fr-FR" sz="1600" dirty="0">
                <a:latin typeface="Helvetica 55 Roman" panose="020B0604020202020204" pitchFamily="34" charset="0"/>
              </a:rPr>
              <a:t> les choses. Il arrive également que des </a:t>
            </a:r>
            <a:r>
              <a:rPr lang="fr-FR" sz="1600" dirty="0">
                <a:solidFill>
                  <a:srgbClr val="FF6600"/>
                </a:solidFill>
                <a:latin typeface="Helvetica 55 Roman" panose="020B0604020202020204" pitchFamily="34" charset="0"/>
              </a:rPr>
              <a:t>spasmes</a:t>
            </a:r>
            <a:r>
              <a:rPr lang="fr-FR" sz="1600" dirty="0">
                <a:latin typeface="Helvetica 55 Roman" panose="020B0604020202020204" pitchFamily="34" charset="0"/>
              </a:rPr>
              <a:t> au niveau des </a:t>
            </a:r>
            <a:r>
              <a:rPr lang="fr-FR" sz="1600" dirty="0">
                <a:solidFill>
                  <a:srgbClr val="FF6600"/>
                </a:solidFill>
                <a:latin typeface="Helvetica 55 Roman" panose="020B0604020202020204" pitchFamily="34" charset="0"/>
              </a:rPr>
              <a:t>épaules</a:t>
            </a:r>
            <a:r>
              <a:rPr lang="fr-FR" sz="1600" dirty="0">
                <a:latin typeface="Helvetica 55 Roman" panose="020B0604020202020204" pitchFamily="34" charset="0"/>
              </a:rPr>
              <a:t> et des </a:t>
            </a:r>
            <a:r>
              <a:rPr lang="fr-FR" sz="1600" dirty="0">
                <a:solidFill>
                  <a:srgbClr val="FF6600"/>
                </a:solidFill>
                <a:latin typeface="Helvetica 55 Roman" panose="020B0604020202020204" pitchFamily="34" charset="0"/>
              </a:rPr>
              <a:t>bras</a:t>
            </a:r>
            <a:r>
              <a:rPr lang="fr-FR" sz="1600" dirty="0">
                <a:latin typeface="Helvetica 55 Roman" panose="020B0604020202020204" pitchFamily="34" charset="0"/>
              </a:rPr>
              <a:t> viennent accentuer ses douleurs </a:t>
            </a:r>
            <a:r>
              <a:rPr lang="fr-FR" sz="1600" dirty="0">
                <a:solidFill>
                  <a:srgbClr val="FF6600"/>
                </a:solidFill>
                <a:latin typeface="Helvetica 55 Roman" panose="020B0604020202020204" pitchFamily="34" charset="0"/>
              </a:rPr>
              <a:t>quand il est fatigué</a:t>
            </a:r>
            <a:r>
              <a:rPr lang="fr-FR" sz="1600" dirty="0">
                <a:latin typeface="Helvetica 55 Roman" panose="020B0604020202020204" pitchFamily="34" charset="0"/>
              </a:rPr>
              <a:t>.</a:t>
            </a:r>
          </a:p>
        </p:txBody>
      </p:sp>
      <p:pic>
        <p:nvPicPr>
          <p:cNvPr id="58371" name="Image 2" descr="Thomas, 57 ans&#10;Atteint de TMS&#10;Comptable chez Orange">
            <a:extLst>
              <a:ext uri="{FF2B5EF4-FFF2-40B4-BE49-F238E27FC236}">
                <a16:creationId xmlns:a16="http://schemas.microsoft.com/office/drawing/2014/main" id="{D77E59EA-505E-4258-9C31-6BB68496F6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r="3229" b="12910"/>
          <a:stretch>
            <a:fillRect/>
          </a:stretch>
        </p:blipFill>
        <p:spPr bwMode="auto">
          <a:xfrm>
            <a:off x="468313" y="762000"/>
            <a:ext cx="2992437" cy="3614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2" name="Groupe 15">
            <a:extLst>
              <a:ext uri="{FF2B5EF4-FFF2-40B4-BE49-F238E27FC236}">
                <a16:creationId xmlns:a16="http://schemas.microsoft.com/office/drawing/2014/main" id="{56830FCC-01DE-45F7-AF61-240009D3DCCE}"/>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7" name="Forme libre 16">
              <a:extLst>
                <a:ext uri="{FF2B5EF4-FFF2-40B4-BE49-F238E27FC236}">
                  <a16:creationId xmlns:a16="http://schemas.microsoft.com/office/drawing/2014/main" id="{ABA0A438-D204-495E-8490-3E25C1546A35}"/>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8374" name="Image 17">
              <a:extLst>
                <a:ext uri="{FF2B5EF4-FFF2-40B4-BE49-F238E27FC236}">
                  <a16:creationId xmlns:a16="http://schemas.microsoft.com/office/drawing/2014/main" id="{633E61D9-86B8-4DC6-8D08-B62496347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CE0ABCF-8813-42CD-BC27-D97233B80F9C}"/>
              </a:ext>
            </a:extLst>
          </p:cNvPr>
          <p:cNvSpPr>
            <a:spLocks noGrp="1"/>
          </p:cNvSpPr>
          <p:nvPr>
            <p:ph type="title"/>
          </p:nvPr>
        </p:nvSpPr>
        <p:spPr>
          <a:xfrm>
            <a:off x="611188" y="112713"/>
            <a:ext cx="4752975" cy="742950"/>
          </a:xfrm>
        </p:spPr>
        <p:txBody>
          <a:bodyPr/>
          <a:lstStyle/>
          <a:p>
            <a:pPr>
              <a:defRPr/>
            </a:pPr>
            <a:r>
              <a:rPr lang="fr-FR" sz="2000" dirty="0"/>
              <a:t>Thomas, atteint de TMS</a:t>
            </a:r>
          </a:p>
        </p:txBody>
      </p:sp>
      <p:sp>
        <p:nvSpPr>
          <p:cNvPr id="3" name="Espace réservé du contenu 2">
            <a:extLst>
              <a:ext uri="{FF2B5EF4-FFF2-40B4-BE49-F238E27FC236}">
                <a16:creationId xmlns:a16="http://schemas.microsoft.com/office/drawing/2014/main" id="{22AED5E2-6893-4785-AF95-311024929896}"/>
              </a:ext>
            </a:extLst>
          </p:cNvPr>
          <p:cNvSpPr>
            <a:spLocks noGrp="1"/>
          </p:cNvSpPr>
          <p:nvPr>
            <p:ph sz="half" idx="1"/>
          </p:nvPr>
        </p:nvSpPr>
        <p:spPr>
          <a:xfrm>
            <a:off x="395288" y="1597025"/>
            <a:ext cx="3959225" cy="3433763"/>
          </a:xfrm>
        </p:spPr>
        <p:txBody>
          <a:bodyPr>
            <a:normAutofit fontScale="85000" lnSpcReduction="20000"/>
          </a:bodyPr>
          <a:lstStyle/>
          <a:p>
            <a:pPr>
              <a:lnSpc>
                <a:spcPct val="110000"/>
              </a:lnSpc>
              <a:defRPr/>
            </a:pPr>
            <a:r>
              <a:rPr lang="fr-FR" dirty="0">
                <a:solidFill>
                  <a:srgbClr val="FF6600"/>
                </a:solidFill>
              </a:rPr>
              <a:t>Passions et loisirs</a:t>
            </a:r>
          </a:p>
          <a:p>
            <a:pPr>
              <a:lnSpc>
                <a:spcPct val="110000"/>
              </a:lnSpc>
              <a:defRPr/>
            </a:pPr>
            <a:r>
              <a:rPr lang="fr-FR" dirty="0">
                <a:latin typeface="Helvetica 55 Roman" panose="020B0604020202020204" pitchFamily="34" charset="0"/>
              </a:rPr>
              <a:t>La </a:t>
            </a:r>
            <a:r>
              <a:rPr lang="fr-FR" dirty="0">
                <a:solidFill>
                  <a:srgbClr val="FF6600"/>
                </a:solidFill>
                <a:latin typeface="Helvetica 55 Roman" panose="020B0604020202020204" pitchFamily="34" charset="0"/>
              </a:rPr>
              <a:t>musique</a:t>
            </a:r>
            <a:r>
              <a:rPr lang="fr-FR" dirty="0">
                <a:latin typeface="Helvetica 55 Roman" panose="020B0604020202020204" pitchFamily="34" charset="0"/>
              </a:rPr>
              <a:t> </a:t>
            </a:r>
            <a:r>
              <a:rPr lang="fr-FR" dirty="0">
                <a:solidFill>
                  <a:srgbClr val="FF6600"/>
                </a:solidFill>
                <a:latin typeface="Helvetica 55 Roman" panose="020B0604020202020204" pitchFamily="34" charset="0"/>
              </a:rPr>
              <a:t>classique</a:t>
            </a:r>
            <a:r>
              <a:rPr lang="fr-FR" dirty="0">
                <a:latin typeface="Helvetica 55 Roman" panose="020B0604020202020204" pitchFamily="34" charset="0"/>
              </a:rPr>
              <a:t>, </a:t>
            </a:r>
            <a:r>
              <a:rPr lang="fr-FR" dirty="0">
                <a:solidFill>
                  <a:srgbClr val="FF6600"/>
                </a:solidFill>
                <a:latin typeface="Helvetica 55 Roman" panose="020B0604020202020204" pitchFamily="34" charset="0"/>
              </a:rPr>
              <a:t>est au centre de la vie de Thomas</a:t>
            </a:r>
            <a:r>
              <a:rPr lang="fr-FR" dirty="0">
                <a:latin typeface="Helvetica 55 Roman" panose="020B0604020202020204" pitchFamily="34" charset="0"/>
              </a:rPr>
              <a:t>, et avec sa femme et sa fille, ils </a:t>
            </a:r>
            <a:r>
              <a:rPr lang="fr-FR" dirty="0">
                <a:solidFill>
                  <a:srgbClr val="FF6600"/>
                </a:solidFill>
                <a:latin typeface="Helvetica 55 Roman" panose="020B0604020202020204" pitchFamily="34" charset="0"/>
              </a:rPr>
              <a:t>jouent dans un orchestre </a:t>
            </a:r>
            <a:r>
              <a:rPr lang="fr-FR" dirty="0">
                <a:latin typeface="Helvetica 55 Roman" panose="020B0604020202020204" pitchFamily="34" charset="0"/>
              </a:rPr>
              <a:t>de chambre, composé d'une quarantaine de musiciens.</a:t>
            </a:r>
          </a:p>
          <a:p>
            <a:pPr>
              <a:lnSpc>
                <a:spcPct val="110000"/>
              </a:lnSpc>
              <a:defRPr/>
            </a:pPr>
            <a:r>
              <a:rPr lang="fr-FR" dirty="0">
                <a:latin typeface="Helvetica 55 Roman" panose="020B0604020202020204" pitchFamily="34" charset="0"/>
              </a:rPr>
              <a:t>Thomas est également passionné par les sommets et les rapaces. Parisien d’origine, il a réussi il y a 13 ans à </a:t>
            </a:r>
            <a:r>
              <a:rPr lang="fr-FR" dirty="0">
                <a:solidFill>
                  <a:srgbClr val="FF6600"/>
                </a:solidFill>
                <a:latin typeface="Helvetica 55 Roman" panose="020B0604020202020204" pitchFamily="34" charset="0"/>
              </a:rPr>
              <a:t>obtenir un poste en Isère à Montbonnot-Saint-Martin</a:t>
            </a:r>
            <a:r>
              <a:rPr lang="fr-FR" dirty="0">
                <a:latin typeface="Helvetica 55 Roman" panose="020B0604020202020204" pitchFamily="34" charset="0"/>
              </a:rPr>
              <a:t>. Depuis, il collectionne les ascensions et les clichés.</a:t>
            </a:r>
          </a:p>
          <a:p>
            <a:pPr>
              <a:lnSpc>
                <a:spcPct val="110000"/>
              </a:lnSpc>
              <a:defRPr/>
            </a:pPr>
            <a:endParaRPr lang="fr-FR" dirty="0"/>
          </a:p>
          <a:p>
            <a:pPr>
              <a:lnSpc>
                <a:spcPct val="110000"/>
              </a:lnSpc>
              <a:defRPr/>
            </a:pPr>
            <a:r>
              <a:rPr lang="fr-FR" dirty="0">
                <a:solidFill>
                  <a:srgbClr val="FF6600"/>
                </a:solidFill>
              </a:rPr>
              <a:t>Attentes &amp; envies</a:t>
            </a:r>
          </a:p>
          <a:p>
            <a:pPr>
              <a:lnSpc>
                <a:spcPct val="110000"/>
              </a:lnSpc>
              <a:defRPr/>
            </a:pPr>
            <a:r>
              <a:rPr lang="fr-FR" dirty="0">
                <a:latin typeface="Helvetica 55 Roman" panose="020B0604020202020204" pitchFamily="34" charset="0"/>
              </a:rPr>
              <a:t>Il a épargné du temps et l’an prochain, il va enfin réaliser son rêve : aller observer le plus grand des oiseaux, la majestueux Condor. Il part à l’automne avec sa femme au Pérou. Leur programme de 45 jours est quasiment ficelé et comprend </a:t>
            </a:r>
            <a:r>
              <a:rPr lang="fr-FR" dirty="0">
                <a:solidFill>
                  <a:srgbClr val="FF6600"/>
                </a:solidFill>
                <a:latin typeface="Helvetica 55 Roman" panose="020B0604020202020204" pitchFamily="34" charset="0"/>
              </a:rPr>
              <a:t>plusieurs treks dans les Cordillères</a:t>
            </a:r>
            <a:r>
              <a:rPr lang="fr-FR" dirty="0">
                <a:latin typeface="Helvetica 55 Roman" panose="020B0604020202020204" pitchFamily="34" charset="0"/>
              </a:rPr>
              <a:t>.</a:t>
            </a:r>
          </a:p>
          <a:p>
            <a:pPr>
              <a:lnSpc>
                <a:spcPct val="110000"/>
              </a:lnSpc>
              <a:defRPr/>
            </a:pPr>
            <a:r>
              <a:rPr lang="fr-FR" dirty="0">
                <a:latin typeface="Helvetica 55 Roman" panose="020B0604020202020204" pitchFamily="34" charset="0"/>
              </a:rPr>
              <a:t>Sa fille se marie début mai, il aimerait lui jouer à la fin de la cérémonie Le printemps de Vivaldi.</a:t>
            </a:r>
          </a:p>
        </p:txBody>
      </p:sp>
      <p:sp>
        <p:nvSpPr>
          <p:cNvPr id="7" name="Espace réservé du contenu 6">
            <a:extLst>
              <a:ext uri="{FF2B5EF4-FFF2-40B4-BE49-F238E27FC236}">
                <a16:creationId xmlns:a16="http://schemas.microsoft.com/office/drawing/2014/main" id="{6E04AB8B-A477-4623-91C3-414225C2AB5F}"/>
              </a:ext>
            </a:extLst>
          </p:cNvPr>
          <p:cNvSpPr>
            <a:spLocks noGrp="1"/>
          </p:cNvSpPr>
          <p:nvPr>
            <p:ph sz="half" idx="10"/>
          </p:nvPr>
        </p:nvSpPr>
        <p:spPr>
          <a:xfrm>
            <a:off x="4643438" y="627063"/>
            <a:ext cx="4500562" cy="4516437"/>
          </a:xfrm>
          <a:solidFill>
            <a:schemeClr val="tx1"/>
          </a:solidFill>
        </p:spPr>
        <p:txBody>
          <a:bodyPr/>
          <a:lstStyle/>
          <a:p>
            <a:pPr>
              <a:defRPr/>
            </a:pPr>
            <a:endParaRPr lang="fr-FR" sz="1200" dirty="0">
              <a:solidFill>
                <a:srgbClr val="FF6600"/>
              </a:solidFill>
            </a:endParaRPr>
          </a:p>
          <a:p>
            <a:pPr>
              <a:defRPr/>
            </a:pPr>
            <a:r>
              <a:rPr lang="fr-FR" sz="1200" dirty="0">
                <a:solidFill>
                  <a:srgbClr val="FF6600"/>
                </a:solidFill>
              </a:rPr>
              <a:t>Habitudes</a:t>
            </a:r>
          </a:p>
          <a:p>
            <a:pPr>
              <a:defRPr/>
            </a:pPr>
            <a:r>
              <a:rPr lang="fr-FR" sz="1200" dirty="0">
                <a:latin typeface="Helvetica 55 Roman" panose="020B0604020202020204" pitchFamily="34" charset="0"/>
              </a:rPr>
              <a:t>Chaque matin, il </a:t>
            </a:r>
            <a:r>
              <a:rPr lang="fr-FR" sz="1200" dirty="0">
                <a:solidFill>
                  <a:srgbClr val="FF6600"/>
                </a:solidFill>
                <a:latin typeface="Helvetica 55 Roman" panose="020B0604020202020204" pitchFamily="34" charset="0"/>
              </a:rPr>
              <a:t>prend 20 minutes pour exécuter une série d’exercices d’étirement et d'assouplissement </a:t>
            </a:r>
            <a:r>
              <a:rPr lang="fr-FR" sz="1200" dirty="0">
                <a:latin typeface="Helvetica 55 Roman" panose="020B0604020202020204" pitchFamily="34" charset="0"/>
              </a:rPr>
              <a:t>que lui a prodigué son kinésiste.</a:t>
            </a:r>
          </a:p>
          <a:p>
            <a:pPr>
              <a:defRPr/>
            </a:pPr>
            <a:r>
              <a:rPr lang="fr-FR" sz="1200" dirty="0">
                <a:latin typeface="Helvetica 55 Roman" panose="020B0604020202020204" pitchFamily="34" charset="0"/>
              </a:rPr>
              <a:t>À la maison comme au travail, il veille à ne </a:t>
            </a:r>
            <a:r>
              <a:rPr lang="fr-FR" sz="1200" dirty="0">
                <a:solidFill>
                  <a:srgbClr val="FF6600"/>
                </a:solidFill>
                <a:latin typeface="Helvetica 55 Roman" panose="020B0604020202020204" pitchFamily="34" charset="0"/>
              </a:rPr>
              <a:t>jamais rester en position statique plus d’une heure</a:t>
            </a:r>
            <a:r>
              <a:rPr lang="fr-FR" sz="1200" dirty="0">
                <a:latin typeface="Helvetica 55 Roman" panose="020B0604020202020204" pitchFamily="34" charset="0"/>
              </a:rPr>
              <a:t>. Ainsi, il n’hésite pas à se lever pour aller voir un collègue plutôt que de lui envoyer un mail.</a:t>
            </a:r>
          </a:p>
          <a:p>
            <a:pPr>
              <a:defRPr/>
            </a:pPr>
            <a:endParaRPr lang="fr-FR" sz="1200" dirty="0">
              <a:solidFill>
                <a:srgbClr val="FF6600"/>
              </a:solidFill>
            </a:endParaRPr>
          </a:p>
          <a:p>
            <a:pPr>
              <a:defRPr/>
            </a:pPr>
            <a:r>
              <a:rPr lang="fr-FR" sz="1200" dirty="0">
                <a:solidFill>
                  <a:srgbClr val="FF6600"/>
                </a:solidFill>
              </a:rPr>
              <a:t>Frustrations au quotidien</a:t>
            </a:r>
          </a:p>
          <a:p>
            <a:pPr>
              <a:defRPr/>
            </a:pPr>
            <a:r>
              <a:rPr lang="fr-FR" sz="1200" dirty="0">
                <a:latin typeface="Helvetica 55 Roman" panose="020B0604020202020204" pitchFamily="34" charset="0"/>
              </a:rPr>
              <a:t>Ne plus jamais être en pleine forme ; devoir chaque jour </a:t>
            </a:r>
            <a:r>
              <a:rPr lang="fr-FR" sz="1200" dirty="0">
                <a:solidFill>
                  <a:srgbClr val="FF6600"/>
                </a:solidFill>
                <a:latin typeface="Helvetica 55 Roman" panose="020B0604020202020204" pitchFamily="34" charset="0"/>
              </a:rPr>
              <a:t>composer avec des douleurs permanentes</a:t>
            </a:r>
            <a:r>
              <a:rPr lang="fr-FR" sz="1200" dirty="0">
                <a:latin typeface="Helvetica 55 Roman" panose="020B0604020202020204" pitchFamily="34" charset="0"/>
              </a:rPr>
              <a:t>, supportables à l’instant T mais fatigantes à la longue.</a:t>
            </a:r>
          </a:p>
          <a:p>
            <a:pPr>
              <a:defRPr/>
            </a:pPr>
            <a:r>
              <a:rPr lang="fr-FR" sz="1200" dirty="0">
                <a:latin typeface="Helvetica 55 Roman" panose="020B0604020202020204" pitchFamily="34" charset="0"/>
              </a:rPr>
              <a:t>Être </a:t>
            </a:r>
            <a:r>
              <a:rPr lang="fr-FR" sz="1200" dirty="0">
                <a:solidFill>
                  <a:srgbClr val="FF6600"/>
                </a:solidFill>
                <a:latin typeface="Helvetica 55 Roman" panose="020B0604020202020204" pitchFamily="34" charset="0"/>
              </a:rPr>
              <a:t>jugé susceptible et irritable </a:t>
            </a:r>
            <a:r>
              <a:rPr lang="fr-FR" sz="1200" dirty="0">
                <a:latin typeface="Helvetica 55 Roman" panose="020B0604020202020204" pitchFamily="34" charset="0"/>
              </a:rPr>
              <a:t>par certains amis ou collègues qui oublient souvent son </a:t>
            </a:r>
            <a:r>
              <a:rPr lang="fr-FR" sz="1200" dirty="0">
                <a:solidFill>
                  <a:srgbClr val="FF6600"/>
                </a:solidFill>
                <a:latin typeface="Helvetica 55 Roman" panose="020B0604020202020204" pitchFamily="34" charset="0"/>
              </a:rPr>
              <a:t>handicap</a:t>
            </a:r>
            <a:r>
              <a:rPr lang="fr-FR" sz="1200" dirty="0">
                <a:latin typeface="Helvetica 55 Roman" panose="020B0604020202020204" pitchFamily="34" charset="0"/>
              </a:rPr>
              <a:t> parce qu'il est </a:t>
            </a:r>
            <a:r>
              <a:rPr lang="fr-FR" sz="1200" dirty="0">
                <a:solidFill>
                  <a:srgbClr val="FF6600"/>
                </a:solidFill>
                <a:latin typeface="Helvetica 55 Roman" panose="020B0604020202020204" pitchFamily="34" charset="0"/>
              </a:rPr>
              <a:t>invisible</a:t>
            </a:r>
            <a:r>
              <a:rPr lang="fr-FR" sz="1200" dirty="0">
                <a:latin typeface="Helvetica 55 Roman" panose="020B0604020202020204" pitchFamily="34" charset="0"/>
              </a:rPr>
              <a:t> .</a:t>
            </a:r>
          </a:p>
          <a:p>
            <a:pPr>
              <a:defRPr/>
            </a:pPr>
            <a:r>
              <a:rPr lang="fr-FR" sz="1200" dirty="0">
                <a:latin typeface="Helvetica 55 Roman" panose="020B0604020202020204" pitchFamily="34" charset="0"/>
              </a:rPr>
              <a:t>Être </a:t>
            </a:r>
            <a:r>
              <a:rPr lang="fr-FR" sz="1200" dirty="0">
                <a:solidFill>
                  <a:srgbClr val="FF6600"/>
                </a:solidFill>
                <a:latin typeface="Helvetica 55 Roman" panose="020B0604020202020204" pitchFamily="34" charset="0"/>
              </a:rPr>
              <a:t>gêné</a:t>
            </a:r>
            <a:r>
              <a:rPr lang="fr-FR" sz="1200" dirty="0">
                <a:latin typeface="Helvetica 55 Roman" panose="020B0604020202020204" pitchFamily="34" charset="0"/>
              </a:rPr>
              <a:t> dans la réalisation de </a:t>
            </a:r>
            <a:r>
              <a:rPr lang="fr-FR" sz="1200" dirty="0">
                <a:solidFill>
                  <a:srgbClr val="FF6600"/>
                </a:solidFill>
                <a:latin typeface="Helvetica 55 Roman" panose="020B0604020202020204" pitchFamily="34" charset="0"/>
              </a:rPr>
              <a:t>gestes quotidiens </a:t>
            </a:r>
            <a:r>
              <a:rPr lang="fr-FR" sz="1200" dirty="0">
                <a:latin typeface="Helvetica 55 Roman" panose="020B0604020202020204" pitchFamily="34" charset="0"/>
              </a:rPr>
              <a:t>comme lacer ses chaussures, couper du pain, passer l'aspirateur ou conduire.</a:t>
            </a:r>
          </a:p>
          <a:p>
            <a:pPr>
              <a:defRPr/>
            </a:pPr>
            <a:r>
              <a:rPr lang="fr-FR" sz="1200" dirty="0">
                <a:latin typeface="Helvetica 55 Roman" panose="020B0604020202020204" pitchFamily="34" charset="0"/>
              </a:rPr>
              <a:t>Ne plus être capable de jouer en entier l’adagio de Haydn avec sa femme et sa fille.</a:t>
            </a:r>
          </a:p>
          <a:p>
            <a:pPr>
              <a:defRPr/>
            </a:pPr>
            <a:r>
              <a:rPr lang="fr-FR" sz="1200" dirty="0">
                <a:latin typeface="Helvetica 55 Roman" panose="020B0604020202020204" pitchFamily="34" charset="0"/>
              </a:rPr>
              <a:t>Se </a:t>
            </a:r>
            <a:r>
              <a:rPr lang="fr-FR" sz="1200" dirty="0">
                <a:solidFill>
                  <a:srgbClr val="FF6600"/>
                </a:solidFill>
                <a:latin typeface="Helvetica 55 Roman" panose="020B0604020202020204" pitchFamily="34" charset="0"/>
              </a:rPr>
              <a:t>réveiller en pleine nuit avec des fourmillements </a:t>
            </a:r>
            <a:r>
              <a:rPr lang="fr-FR" sz="1200" dirty="0">
                <a:latin typeface="Helvetica 55 Roman" panose="020B0604020202020204" pitchFamily="34" charset="0"/>
              </a:rPr>
              <a:t>dans les mains.</a:t>
            </a:r>
          </a:p>
        </p:txBody>
      </p:sp>
      <p:pic>
        <p:nvPicPr>
          <p:cNvPr id="60421" name="Image 2" descr="Thomas, 57 ans&#10;Atteint de TMS&#10;Comptable chez Orange">
            <a:extLst>
              <a:ext uri="{FF2B5EF4-FFF2-40B4-BE49-F238E27FC236}">
                <a16:creationId xmlns:a16="http://schemas.microsoft.com/office/drawing/2014/main" id="{8DDF374E-A6C5-4084-BF58-DD4301D76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63" t="20119" r="3229" b="12910"/>
          <a:stretch>
            <a:fillRect/>
          </a:stretch>
        </p:blipFill>
        <p:spPr bwMode="auto">
          <a:xfrm>
            <a:off x="755650" y="5969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2" name="Groupe 15">
            <a:extLst>
              <a:ext uri="{FF2B5EF4-FFF2-40B4-BE49-F238E27FC236}">
                <a16:creationId xmlns:a16="http://schemas.microsoft.com/office/drawing/2014/main" id="{4F4954B6-E483-45CA-BAFA-6F59E126744E}"/>
              </a:ext>
              <a:ext uri="{C183D7F6-B498-43B3-948B-1728B52AA6E4}">
                <adec:decorative xmlns:adec="http://schemas.microsoft.com/office/drawing/2017/decorative" val="1"/>
              </a:ext>
            </a:extLst>
          </p:cNvPr>
          <p:cNvGrpSpPr>
            <a:grpSpLocks/>
          </p:cNvGrpSpPr>
          <p:nvPr/>
        </p:nvGrpSpPr>
        <p:grpSpPr bwMode="auto">
          <a:xfrm>
            <a:off x="2627313" y="715963"/>
            <a:ext cx="720725" cy="742950"/>
            <a:chOff x="7969695" y="113308"/>
            <a:chExt cx="1017379" cy="1017379"/>
          </a:xfrm>
        </p:grpSpPr>
        <p:sp>
          <p:nvSpPr>
            <p:cNvPr id="11" name="Forme libre 16">
              <a:extLst>
                <a:ext uri="{FF2B5EF4-FFF2-40B4-BE49-F238E27FC236}">
                  <a16:creationId xmlns:a16="http://schemas.microsoft.com/office/drawing/2014/main" id="{09D3E397-BA32-428B-8F52-FC28234E3686}"/>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0424" name="Image 17">
              <a:extLst>
                <a:ext uri="{FF2B5EF4-FFF2-40B4-BE49-F238E27FC236}">
                  <a16:creationId xmlns:a16="http://schemas.microsoft.com/office/drawing/2014/main" id="{5326D381-A6A4-4374-9E12-032B6B6BE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Image 43" descr="poste de travail multi devices">
            <a:extLst>
              <a:ext uri="{FF2B5EF4-FFF2-40B4-BE49-F238E27FC236}">
                <a16:creationId xmlns:a16="http://schemas.microsoft.com/office/drawing/2014/main" id="{59FA398E-522D-4FFC-AF2E-90BA9B3C0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ZoneTexte 12">
            <a:extLst>
              <a:ext uri="{FF2B5EF4-FFF2-40B4-BE49-F238E27FC236}">
                <a16:creationId xmlns:a16="http://schemas.microsoft.com/office/drawing/2014/main" id="{9BEE86BA-3FB6-46EE-803F-94CBC412A093}"/>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62468" name="ZoneTexte 20">
            <a:extLst>
              <a:ext uri="{FF2B5EF4-FFF2-40B4-BE49-F238E27FC236}">
                <a16:creationId xmlns:a16="http://schemas.microsoft.com/office/drawing/2014/main" id="{1B40691A-00AC-41B0-A6D1-89379144E54C}"/>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62469" name="ZoneTexte 27">
            <a:extLst>
              <a:ext uri="{FF2B5EF4-FFF2-40B4-BE49-F238E27FC236}">
                <a16:creationId xmlns:a16="http://schemas.microsoft.com/office/drawing/2014/main" id="{BB5A9ED6-CEA2-446D-A1DE-72281A88237A}"/>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62470" name="ZoneTexte 36">
            <a:extLst>
              <a:ext uri="{FF2B5EF4-FFF2-40B4-BE49-F238E27FC236}">
                <a16:creationId xmlns:a16="http://schemas.microsoft.com/office/drawing/2014/main" id="{773FE137-18B6-4507-A58B-F32DEF4BFC54}"/>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62471" name="Image 45" descr="plage braille">
            <a:extLst>
              <a:ext uri="{FF2B5EF4-FFF2-40B4-BE49-F238E27FC236}">
                <a16:creationId xmlns:a16="http://schemas.microsoft.com/office/drawing/2014/main" id="{ECC7E09C-CDD5-417D-9CCB-49DEA5873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ZoneTexte 17">
            <a:extLst>
              <a:ext uri="{FF2B5EF4-FFF2-40B4-BE49-F238E27FC236}">
                <a16:creationId xmlns:a16="http://schemas.microsoft.com/office/drawing/2014/main" id="{095A20AA-E61E-4D55-AA95-4214F8C1A5B7}"/>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62473" name="Image 8">
            <a:extLst>
              <a:ext uri="{FF2B5EF4-FFF2-40B4-BE49-F238E27FC236}">
                <a16:creationId xmlns:a16="http://schemas.microsoft.com/office/drawing/2014/main" id="{8A7AC95F-5029-4BAA-AD0D-94ACCD4E3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1C6FCBC1-2B26-4A40-9AF3-2D995B251F01}"/>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62475" name="Groupe 18">
            <a:extLst>
              <a:ext uri="{FF2B5EF4-FFF2-40B4-BE49-F238E27FC236}">
                <a16:creationId xmlns:a16="http://schemas.microsoft.com/office/drawing/2014/main" id="{A9112C8F-EF3D-42DE-8D61-883DBE7C74D1}"/>
              </a:ext>
            </a:extLst>
          </p:cNvPr>
          <p:cNvGrpSpPr>
            <a:grpSpLocks/>
          </p:cNvGrpSpPr>
          <p:nvPr/>
        </p:nvGrpSpPr>
        <p:grpSpPr bwMode="auto">
          <a:xfrm>
            <a:off x="50800" y="331788"/>
            <a:ext cx="9058275" cy="4479925"/>
            <a:chOff x="0" y="249528"/>
            <a:chExt cx="9144000" cy="4644444"/>
          </a:xfrm>
        </p:grpSpPr>
        <p:pic>
          <p:nvPicPr>
            <p:cNvPr id="62501" name="Image 9">
              <a:extLst>
                <a:ext uri="{FF2B5EF4-FFF2-40B4-BE49-F238E27FC236}">
                  <a16:creationId xmlns:a16="http://schemas.microsoft.com/office/drawing/2014/main" id="{8B60F367-F305-4E18-8260-FCDCA2980F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2" name="Image 16">
              <a:extLst>
                <a:ext uri="{FF2B5EF4-FFF2-40B4-BE49-F238E27FC236}">
                  <a16:creationId xmlns:a16="http://schemas.microsoft.com/office/drawing/2014/main" id="{1AE2D968-946D-47B2-8616-31512489FA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B67B8CAD-0D50-48F5-9E93-BB0F8B9E25B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grpSp>
        <p:nvGrpSpPr>
          <p:cNvPr id="62477" name="Groupe 15">
            <a:extLst>
              <a:ext uri="{FF2B5EF4-FFF2-40B4-BE49-F238E27FC236}">
                <a16:creationId xmlns:a16="http://schemas.microsoft.com/office/drawing/2014/main" id="{5C45839F-C2FB-4CFB-AA99-1CD1A9585CD2}"/>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33" name="Forme libre 16">
              <a:extLst>
                <a:ext uri="{FF2B5EF4-FFF2-40B4-BE49-F238E27FC236}">
                  <a16:creationId xmlns:a16="http://schemas.microsoft.com/office/drawing/2014/main" id="{101A29B2-B394-452F-9D12-27B98E6B421F}"/>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2500" name="Image 17">
              <a:extLst>
                <a:ext uri="{FF2B5EF4-FFF2-40B4-BE49-F238E27FC236}">
                  <a16:creationId xmlns:a16="http://schemas.microsoft.com/office/drawing/2014/main" id="{B8FEABFC-7D9B-4688-A043-DEE7798E1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8" name="Groupe 27">
            <a:extLst>
              <a:ext uri="{FF2B5EF4-FFF2-40B4-BE49-F238E27FC236}">
                <a16:creationId xmlns:a16="http://schemas.microsoft.com/office/drawing/2014/main" id="{5F3B599B-5228-4063-AF3C-F25AD40657C8}"/>
              </a:ext>
            </a:extLst>
          </p:cNvPr>
          <p:cNvGrpSpPr>
            <a:grpSpLocks/>
          </p:cNvGrpSpPr>
          <p:nvPr/>
        </p:nvGrpSpPr>
        <p:grpSpPr bwMode="auto">
          <a:xfrm>
            <a:off x="7827963" y="3854450"/>
            <a:ext cx="1030287" cy="852488"/>
            <a:chOff x="9214172" y="504732"/>
            <a:chExt cx="1810840" cy="1366580"/>
          </a:xfrm>
        </p:grpSpPr>
        <p:cxnSp>
          <p:nvCxnSpPr>
            <p:cNvPr id="56" name="Connecteur droit 55">
              <a:extLst>
                <a:ext uri="{FF2B5EF4-FFF2-40B4-BE49-F238E27FC236}">
                  <a16:creationId xmlns:a16="http://schemas.microsoft.com/office/drawing/2014/main" id="{CCFBD9D0-ED49-494C-ACF0-AA8609015727}"/>
                </a:ext>
              </a:extLst>
            </p:cNvPr>
            <p:cNvCxnSpPr/>
            <p:nvPr/>
          </p:nvCxnSpPr>
          <p:spPr>
            <a:xfrm flipH="1">
              <a:off x="9222542" y="535270"/>
              <a:ext cx="1802470"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0BA59B1F-81E3-4328-A6EF-C2C3CFF5ACF9}"/>
                </a:ext>
              </a:extLst>
            </p:cNvPr>
            <p:cNvCxnSpPr>
              <a:cxnSpLocks/>
            </p:cNvCxnSpPr>
            <p:nvPr/>
          </p:nvCxnSpPr>
          <p:spPr>
            <a:xfrm flipH="1" flipV="1">
              <a:off x="9214172" y="504732"/>
              <a:ext cx="1802470"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79" name="Groupe 27">
            <a:extLst>
              <a:ext uri="{FF2B5EF4-FFF2-40B4-BE49-F238E27FC236}">
                <a16:creationId xmlns:a16="http://schemas.microsoft.com/office/drawing/2014/main" id="{6B4783CB-1B2C-419D-91CB-2CDD927FB334}"/>
              </a:ext>
            </a:extLst>
          </p:cNvPr>
          <p:cNvGrpSpPr>
            <a:grpSpLocks/>
          </p:cNvGrpSpPr>
          <p:nvPr/>
        </p:nvGrpSpPr>
        <p:grpSpPr bwMode="auto">
          <a:xfrm>
            <a:off x="1155700" y="3514725"/>
            <a:ext cx="1030288" cy="852488"/>
            <a:chOff x="9214172" y="504732"/>
            <a:chExt cx="1810840" cy="1366580"/>
          </a:xfrm>
        </p:grpSpPr>
        <p:cxnSp>
          <p:nvCxnSpPr>
            <p:cNvPr id="59" name="Connecteur droit 58">
              <a:extLst>
                <a:ext uri="{FF2B5EF4-FFF2-40B4-BE49-F238E27FC236}">
                  <a16:creationId xmlns:a16="http://schemas.microsoft.com/office/drawing/2014/main" id="{E4290109-1936-4AC3-911F-A85463DED527}"/>
                </a:ext>
              </a:extLst>
            </p:cNvPr>
            <p:cNvCxnSpPr/>
            <p:nvPr/>
          </p:nvCxnSpPr>
          <p:spPr>
            <a:xfrm flipH="1">
              <a:off x="9222543" y="535270"/>
              <a:ext cx="1802469"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76E4D70F-8941-4A66-9049-6D654B752D52}"/>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0" name="Groupe 27">
            <a:extLst>
              <a:ext uri="{FF2B5EF4-FFF2-40B4-BE49-F238E27FC236}">
                <a16:creationId xmlns:a16="http://schemas.microsoft.com/office/drawing/2014/main" id="{4818B236-C5CA-48D3-B642-13BB2FA681EC}"/>
              </a:ext>
            </a:extLst>
          </p:cNvPr>
          <p:cNvGrpSpPr>
            <a:grpSpLocks/>
          </p:cNvGrpSpPr>
          <p:nvPr/>
        </p:nvGrpSpPr>
        <p:grpSpPr bwMode="auto">
          <a:xfrm>
            <a:off x="4572000" y="4040188"/>
            <a:ext cx="936625" cy="614362"/>
            <a:chOff x="9214172" y="504732"/>
            <a:chExt cx="1810840" cy="1366580"/>
          </a:xfrm>
        </p:grpSpPr>
        <p:cxnSp>
          <p:nvCxnSpPr>
            <p:cNvPr id="62" name="Connecteur droit 61">
              <a:extLst>
                <a:ext uri="{FF2B5EF4-FFF2-40B4-BE49-F238E27FC236}">
                  <a16:creationId xmlns:a16="http://schemas.microsoft.com/office/drawing/2014/main" id="{251DE6B2-11D6-4E4E-84AA-8140F2784CBC}"/>
                </a:ext>
              </a:extLst>
            </p:cNvPr>
            <p:cNvCxnSpPr/>
            <p:nvPr/>
          </p:nvCxnSpPr>
          <p:spPr>
            <a:xfrm flipH="1">
              <a:off x="9223381" y="536512"/>
              <a:ext cx="1801631" cy="126417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A528DE4E-394B-4FCD-8385-481916AC2BA0}"/>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1" name="Groupe 27">
            <a:extLst>
              <a:ext uri="{FF2B5EF4-FFF2-40B4-BE49-F238E27FC236}">
                <a16:creationId xmlns:a16="http://schemas.microsoft.com/office/drawing/2014/main" id="{2FCAE619-F66E-44FB-9A1F-76E4F54D41E8}"/>
              </a:ext>
            </a:extLst>
          </p:cNvPr>
          <p:cNvGrpSpPr>
            <a:grpSpLocks/>
          </p:cNvGrpSpPr>
          <p:nvPr/>
        </p:nvGrpSpPr>
        <p:grpSpPr bwMode="auto">
          <a:xfrm>
            <a:off x="3473450" y="3629025"/>
            <a:ext cx="936625" cy="614363"/>
            <a:chOff x="9214172" y="504732"/>
            <a:chExt cx="1810840" cy="1366580"/>
          </a:xfrm>
        </p:grpSpPr>
        <p:cxnSp>
          <p:nvCxnSpPr>
            <p:cNvPr id="65" name="Connecteur droit 64">
              <a:extLst>
                <a:ext uri="{FF2B5EF4-FFF2-40B4-BE49-F238E27FC236}">
                  <a16:creationId xmlns:a16="http://schemas.microsoft.com/office/drawing/2014/main" id="{EEB587A7-AFD4-4788-9674-D192C46FB317}"/>
                </a:ext>
              </a:extLst>
            </p:cNvPr>
            <p:cNvCxnSpPr/>
            <p:nvPr/>
          </p:nvCxnSpPr>
          <p:spPr>
            <a:xfrm flipH="1">
              <a:off x="9223381" y="536514"/>
              <a:ext cx="1801631"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D3C74801-4ED7-48D1-B5BA-85719E1E9D79}"/>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2" name="Groupe 27">
            <a:extLst>
              <a:ext uri="{FF2B5EF4-FFF2-40B4-BE49-F238E27FC236}">
                <a16:creationId xmlns:a16="http://schemas.microsoft.com/office/drawing/2014/main" id="{75DD7A68-59CF-47E8-A562-AC6BB6CD8741}"/>
              </a:ext>
            </a:extLst>
          </p:cNvPr>
          <p:cNvGrpSpPr>
            <a:grpSpLocks/>
          </p:cNvGrpSpPr>
          <p:nvPr/>
        </p:nvGrpSpPr>
        <p:grpSpPr bwMode="auto">
          <a:xfrm>
            <a:off x="6062663" y="4092575"/>
            <a:ext cx="936625" cy="614363"/>
            <a:chOff x="9214172" y="504732"/>
            <a:chExt cx="1810840" cy="1366580"/>
          </a:xfrm>
        </p:grpSpPr>
        <p:cxnSp>
          <p:nvCxnSpPr>
            <p:cNvPr id="68" name="Connecteur droit 67">
              <a:extLst>
                <a:ext uri="{FF2B5EF4-FFF2-40B4-BE49-F238E27FC236}">
                  <a16:creationId xmlns:a16="http://schemas.microsoft.com/office/drawing/2014/main" id="{AD475FA7-7690-41B5-B588-7341570B4A07}"/>
                </a:ext>
              </a:extLst>
            </p:cNvPr>
            <p:cNvCxnSpPr/>
            <p:nvPr/>
          </p:nvCxnSpPr>
          <p:spPr>
            <a:xfrm flipH="1">
              <a:off x="9223379" y="536514"/>
              <a:ext cx="1801633"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78140422-ED1B-4D9B-A61C-306CE3D2CCAE}"/>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34" name="Image 14">
            <a:extLst>
              <a:ext uri="{FF2B5EF4-FFF2-40B4-BE49-F238E27FC236}">
                <a16:creationId xmlns:a16="http://schemas.microsoft.com/office/drawing/2014/main" id="{5D00DBC8-CBDD-4624-A936-569816C87D07}"/>
              </a:ext>
            </a:extLst>
          </p:cNvPr>
          <p:cNvPicPr>
            <a:picLocks noChangeAspect="1" noChangeArrowheads="1"/>
          </p:cNvPicPr>
          <p:nvPr/>
        </p:nvPicPr>
        <p:blipFill>
          <a:blip r:embed="rId10"/>
          <a:srcRect l="15981" t="2750" r="14169" b="2750"/>
          <a:stretch>
            <a:fillRect/>
          </a:stretch>
        </p:blipFill>
        <p:spPr bwMode="auto">
          <a:xfrm>
            <a:off x="6336171" y="540702"/>
            <a:ext cx="936625" cy="1266825"/>
          </a:xfrm>
          <a:prstGeom prst="rect">
            <a:avLst/>
          </a:prstGeom>
          <a:noFill/>
          <a:ln>
            <a:noFill/>
          </a:ln>
          <a:effectLst>
            <a:glow rad="228600">
              <a:schemeClr val="accent3">
                <a:satMod val="175000"/>
                <a:alpha val="40000"/>
              </a:schemeClr>
            </a:glow>
          </a:effectLst>
        </p:spPr>
      </p:pic>
      <p:pic>
        <p:nvPicPr>
          <p:cNvPr id="35" name="Image 34">
            <a:extLst>
              <a:ext uri="{FF2B5EF4-FFF2-40B4-BE49-F238E27FC236}">
                <a16:creationId xmlns:a16="http://schemas.microsoft.com/office/drawing/2014/main" id="{AED39DB2-0FF6-4EB9-A3D6-F3D9B37FA36E}"/>
              </a:ext>
            </a:extLst>
          </p:cNvPr>
          <p:cNvPicPr>
            <a:picLocks noChangeAspect="1"/>
          </p:cNvPicPr>
          <p:nvPr/>
        </p:nvPicPr>
        <p:blipFill>
          <a:blip r:embed="rId11"/>
          <a:stretch>
            <a:fillRect/>
          </a:stretch>
        </p:blipFill>
        <p:spPr>
          <a:xfrm>
            <a:off x="6967219" y="4006564"/>
            <a:ext cx="786383" cy="786383"/>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 name="Image 3" descr="clavier bépo">
            <a:extLst>
              <a:ext uri="{FF2B5EF4-FFF2-40B4-BE49-F238E27FC236}">
                <a16:creationId xmlns:a16="http://schemas.microsoft.com/office/drawing/2014/main" id="{56E83C83-AC49-4AED-9B22-7E1ACC20D8A6}"/>
              </a:ext>
            </a:extLst>
          </p:cNvPr>
          <p:cNvPicPr>
            <a:picLocks noChangeAspect="1"/>
          </p:cNvPicPr>
          <p:nvPr/>
        </p:nvPicPr>
        <p:blipFill>
          <a:blip r:embed="rId12"/>
          <a:stretch>
            <a:fillRect/>
          </a:stretch>
        </p:blipFill>
        <p:spPr>
          <a:xfrm>
            <a:off x="4383088" y="2648258"/>
            <a:ext cx="2527949" cy="1255405"/>
          </a:xfrm>
          <a:prstGeom prst="rect">
            <a:avLst/>
          </a:prstGeom>
          <a:ln>
            <a:solidFill>
              <a:schemeClr val="accent1"/>
            </a:solidFill>
          </a:ln>
          <a:effectLst>
            <a:glow rad="228600">
              <a:schemeClr val="accent3">
                <a:satMod val="175000"/>
                <a:alpha val="40000"/>
              </a:schemeClr>
            </a:glow>
          </a:effectLst>
        </p:spPr>
      </p:pic>
      <p:grpSp>
        <p:nvGrpSpPr>
          <p:cNvPr id="62486" name="Groupe 27">
            <a:extLst>
              <a:ext uri="{FF2B5EF4-FFF2-40B4-BE49-F238E27FC236}">
                <a16:creationId xmlns:a16="http://schemas.microsoft.com/office/drawing/2014/main" id="{2141668D-FED4-49DC-8F92-2E7DA15360D5}"/>
              </a:ext>
            </a:extLst>
          </p:cNvPr>
          <p:cNvGrpSpPr>
            <a:grpSpLocks/>
          </p:cNvGrpSpPr>
          <p:nvPr/>
        </p:nvGrpSpPr>
        <p:grpSpPr bwMode="auto">
          <a:xfrm>
            <a:off x="3700463" y="923925"/>
            <a:ext cx="2362200" cy="1647825"/>
            <a:chOff x="9214172" y="504732"/>
            <a:chExt cx="1810840" cy="1366580"/>
          </a:xfrm>
        </p:grpSpPr>
        <p:cxnSp>
          <p:nvCxnSpPr>
            <p:cNvPr id="37" name="Connecteur droit 36">
              <a:extLst>
                <a:ext uri="{FF2B5EF4-FFF2-40B4-BE49-F238E27FC236}">
                  <a16:creationId xmlns:a16="http://schemas.microsoft.com/office/drawing/2014/main" id="{749124DF-B326-45F8-A7FC-997E3D512D63}"/>
                </a:ext>
              </a:extLst>
            </p:cNvPr>
            <p:cNvCxnSpPr/>
            <p:nvPr/>
          </p:nvCxnSpPr>
          <p:spPr>
            <a:xfrm flipH="1">
              <a:off x="9222690" y="535013"/>
              <a:ext cx="1802322" cy="1265205"/>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2C8EA19C-2F0F-4BB6-A543-993D685BFA09}"/>
                </a:ext>
              </a:extLst>
            </p:cNvPr>
            <p:cNvCxnSpPr>
              <a:cxnSpLocks/>
            </p:cNvCxnSpPr>
            <p:nvPr/>
          </p:nvCxnSpPr>
          <p:spPr>
            <a:xfrm flipH="1" flipV="1">
              <a:off x="9214172" y="504732"/>
              <a:ext cx="180232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CEA18-A797-4429-8C81-BE3D28B5E300}"/>
              </a:ext>
            </a:extLst>
          </p:cNvPr>
          <p:cNvSpPr>
            <a:spLocks noGrp="1"/>
          </p:cNvSpPr>
          <p:nvPr>
            <p:ph type="title"/>
          </p:nvPr>
        </p:nvSpPr>
        <p:spPr>
          <a:xfrm>
            <a:off x="827088" y="268288"/>
            <a:ext cx="8066087" cy="742950"/>
          </a:xfrm>
        </p:spPr>
        <p:txBody>
          <a:bodyPr/>
          <a:lstStyle/>
          <a:p>
            <a:pPr eaLnBrk="1" hangingPunct="1">
              <a:defRPr/>
            </a:pPr>
            <a:r>
              <a:rPr lang="fr-FR" dirty="0">
                <a:solidFill>
                  <a:srgbClr val="FF6600"/>
                </a:solidFill>
              </a:rPr>
              <a:t>Exemples d’aides techniques </a:t>
            </a:r>
            <a:br>
              <a:rPr lang="fr-FR" dirty="0">
                <a:solidFill>
                  <a:srgbClr val="FF6600"/>
                </a:solidFill>
              </a:rPr>
            </a:br>
            <a:r>
              <a:rPr lang="fr-FR" sz="2000" dirty="0">
                <a:solidFill>
                  <a:srgbClr val="FF6600"/>
                </a:solidFill>
              </a:rPr>
              <a:t>Utilisateur déficient moteur</a:t>
            </a:r>
          </a:p>
        </p:txBody>
      </p:sp>
      <p:sp>
        <p:nvSpPr>
          <p:cNvPr id="3" name="Espace réservé du contenu 2">
            <a:extLst>
              <a:ext uri="{FF2B5EF4-FFF2-40B4-BE49-F238E27FC236}">
                <a16:creationId xmlns:a16="http://schemas.microsoft.com/office/drawing/2014/main" id="{B5D1FA91-7508-4F79-8B2B-4E149A4D6491}"/>
              </a:ext>
            </a:extLst>
          </p:cNvPr>
          <p:cNvSpPr>
            <a:spLocks noGrp="1"/>
          </p:cNvSpPr>
          <p:nvPr>
            <p:ph sz="half" idx="1"/>
          </p:nvPr>
        </p:nvSpPr>
        <p:spPr>
          <a:xfrm>
            <a:off x="336550" y="1011238"/>
            <a:ext cx="4665663" cy="3332162"/>
          </a:xfrm>
        </p:spPr>
        <p:txBody>
          <a:bodyPr/>
          <a:lstStyle/>
          <a:p>
            <a:pPr marL="285750" indent="-285750" eaLnBrk="1" hangingPunct="1">
              <a:buClr>
                <a:srgbClr val="FF6600"/>
              </a:buClr>
              <a:buSzPct val="125000"/>
              <a:buFont typeface="Wingdings" panose="05000000000000000000" pitchFamily="2" charset="2"/>
              <a:buChar char="§"/>
              <a:defRPr/>
            </a:pPr>
            <a:r>
              <a:rPr lang="fr-FR" dirty="0">
                <a:latin typeface="+mn-lt"/>
              </a:rPr>
              <a:t>Sur PC : </a:t>
            </a:r>
            <a:r>
              <a:rPr lang="fr-FR" dirty="0">
                <a:latin typeface="Helvetica 55 Roman" panose="020B0604020202020204" pitchFamily="34" charset="0"/>
              </a:rPr>
              <a:t>clavier une main, guide doigts, clavier virtuel, souris aux pieds ou encore trackball, logiciel de reconnaissance vocale Dragon ; Confort + installé sur un navigateur</a:t>
            </a:r>
          </a:p>
          <a:p>
            <a:pPr marL="285750" indent="-285750" eaLnBrk="1" hangingPunct="1">
              <a:buClr>
                <a:srgbClr val="FF6600"/>
              </a:buClr>
              <a:buSzPct val="125000"/>
              <a:buFont typeface="Wingdings" panose="05000000000000000000" pitchFamily="2" charset="2"/>
              <a:buChar char="§"/>
              <a:defRPr/>
            </a:pPr>
            <a:r>
              <a:rPr lang="fr-FR" dirty="0">
                <a:latin typeface="+mn-lt"/>
              </a:rPr>
              <a:t>Sur mobile : </a:t>
            </a:r>
            <a:r>
              <a:rPr lang="fr-FR" altLang="fr-FR" dirty="0">
                <a:latin typeface="Helvetica 55 Roman" panose="020B0604020202020204" pitchFamily="34" charset="0"/>
                <a:cs typeface="Times New Roman" pitchFamily="18" charset="0"/>
              </a:rPr>
              <a:t>personnalisation des commandes gestuelles ou contrôle de la sélection, application </a:t>
            </a:r>
          </a:p>
          <a:p>
            <a:pPr marL="285750" indent="-285750" eaLnBrk="1" hangingPunct="1">
              <a:buClr>
                <a:srgbClr val="FF6600"/>
              </a:buClr>
              <a:buSzPct val="125000"/>
              <a:buFont typeface="Wingdings" panose="05000000000000000000" pitchFamily="2" charset="2"/>
              <a:buChar char="§"/>
              <a:defRPr/>
            </a:pPr>
            <a:r>
              <a:rPr lang="fr-FR" dirty="0">
                <a:latin typeface="+mn-lt"/>
              </a:rPr>
              <a:t>ou système</a:t>
            </a:r>
            <a:r>
              <a:rPr lang="fr-FR" dirty="0">
                <a:latin typeface="+mn-lt"/>
                <a:cs typeface="Times New Roman" pitchFamily="18" charset="0"/>
              </a:rPr>
              <a:t> Bluetooth + </a:t>
            </a:r>
            <a:r>
              <a:rPr lang="fr-FR" dirty="0" err="1">
                <a:latin typeface="+mn-lt"/>
                <a:cs typeface="Times New Roman" pitchFamily="18" charset="0"/>
              </a:rPr>
              <a:t>JoyStick</a:t>
            </a:r>
            <a:r>
              <a:rPr lang="fr-FR" dirty="0">
                <a:latin typeface="+mn-lt"/>
                <a:cs typeface="Times New Roman" pitchFamily="18" charset="0"/>
              </a:rPr>
              <a:t> </a:t>
            </a:r>
            <a:r>
              <a:rPr lang="fr-FR" dirty="0">
                <a:latin typeface="Helvetica 55 Roman" panose="020B0604020202020204" pitchFamily="34" charset="0"/>
                <a:cs typeface="Times New Roman" pitchFamily="18" charset="0"/>
              </a:rPr>
              <a:t>par exemple </a:t>
            </a:r>
            <a:br>
              <a:rPr lang="fr-FR" dirty="0">
                <a:latin typeface="Helvetica 55 Roman" panose="020B0604020202020204" pitchFamily="34" charset="0"/>
                <a:cs typeface="Times New Roman" pitchFamily="18" charset="0"/>
              </a:rPr>
            </a:br>
            <a:r>
              <a:rPr lang="fr-FR" dirty="0">
                <a:latin typeface="Helvetica 55 Roman" panose="020B0604020202020204" pitchFamily="34" charset="0"/>
                <a:cs typeface="Times New Roman" pitchFamily="18" charset="0"/>
              </a:rPr>
              <a:t>pour piloter le PC et le mobile</a:t>
            </a:r>
            <a:endParaRPr lang="fr-FR" altLang="fr-FR" dirty="0">
              <a:latin typeface="Helvetica 55 Roman" panose="020B0604020202020204" pitchFamily="34" charset="0"/>
              <a:cs typeface="Times New Roman" pitchFamily="18" charset="0"/>
            </a:endParaRPr>
          </a:p>
          <a:p>
            <a:pPr eaLnBrk="1" hangingPunct="1">
              <a:defRPr/>
            </a:pPr>
            <a:endParaRPr lang="fr-FR" sz="1200" dirty="0"/>
          </a:p>
        </p:txBody>
      </p:sp>
      <p:pic>
        <p:nvPicPr>
          <p:cNvPr id="64516" name="Image 8" descr="photo clavier mono manuel et un clavier guide doigts en cas de tremblements">
            <a:extLst>
              <a:ext uri="{FF2B5EF4-FFF2-40B4-BE49-F238E27FC236}">
                <a16:creationId xmlns:a16="http://schemas.microsoft.com/office/drawing/2014/main" id="{05523247-B147-4761-ACEF-7B1FFC37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3313113"/>
            <a:ext cx="1417638"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Espace réservé du contenu 11" descr="Photo de souris adaptées (trackball et souris pilotée par les pieds)">
            <a:extLst>
              <a:ext uri="{FF2B5EF4-FFF2-40B4-BE49-F238E27FC236}">
                <a16:creationId xmlns:a16="http://schemas.microsoft.com/office/drawing/2014/main" id="{7CEDA334-2FFD-4F2E-9DF4-67221BA576BF}"/>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1128713" y="3327400"/>
            <a:ext cx="1392237" cy="177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title="Ecran mobile de personnalisation des gestes et contrôle sélection">
            <a:extLst>
              <a:ext uri="{FF2B5EF4-FFF2-40B4-BE49-F238E27FC236}">
                <a16:creationId xmlns:a16="http://schemas.microsoft.com/office/drawing/2014/main" id="{53FA28A6-0587-405A-B872-3B645A8E91A9}"/>
              </a:ext>
            </a:extLst>
          </p:cNvPr>
          <p:cNvPicPr>
            <a:picLocks noChangeAspect="1"/>
          </p:cNvPicPr>
          <p:nvPr/>
        </p:nvPicPr>
        <p:blipFill rotWithShape="1">
          <a:blip r:embed="rId5"/>
          <a:srcRect r="50242"/>
          <a:stretch/>
        </p:blipFill>
        <p:spPr>
          <a:xfrm>
            <a:off x="8010525" y="3514725"/>
            <a:ext cx="1069975" cy="1577975"/>
          </a:xfrm>
          <a:prstGeom prst="rect">
            <a:avLst/>
          </a:prstGeom>
        </p:spPr>
      </p:pic>
      <p:grpSp>
        <p:nvGrpSpPr>
          <p:cNvPr id="64519" name="Groupe 15">
            <a:extLst>
              <a:ext uri="{FF2B5EF4-FFF2-40B4-BE49-F238E27FC236}">
                <a16:creationId xmlns:a16="http://schemas.microsoft.com/office/drawing/2014/main" id="{7A1B992A-08B8-452D-ADB1-25B2FBA243AC}"/>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8" name="Forme libre 16">
              <a:extLst>
                <a:ext uri="{FF2B5EF4-FFF2-40B4-BE49-F238E27FC236}">
                  <a16:creationId xmlns:a16="http://schemas.microsoft.com/office/drawing/2014/main" id="{BB611EF8-9158-4195-BE0A-E3E28923E247}"/>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4528" name="Image 17">
              <a:extLst>
                <a:ext uri="{FF2B5EF4-FFF2-40B4-BE49-F238E27FC236}">
                  <a16:creationId xmlns:a16="http://schemas.microsoft.com/office/drawing/2014/main" id="{4A81DF25-C147-4318-B204-43D580AD7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20" name="Image 5" descr="exemple d'un aménagement d'une personne tétraplégique qui pilote à la bouche">
            <a:extLst>
              <a:ext uri="{FF2B5EF4-FFF2-40B4-BE49-F238E27FC236}">
                <a16:creationId xmlns:a16="http://schemas.microsoft.com/office/drawing/2014/main" id="{563B1BCA-DCAE-481C-BFF5-304A6C18C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908050"/>
            <a:ext cx="32845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Image 14">
            <a:extLst>
              <a:ext uri="{FF2B5EF4-FFF2-40B4-BE49-F238E27FC236}">
                <a16:creationId xmlns:a16="http://schemas.microsoft.com/office/drawing/2014/main" id="{2A885BB5-302B-4BFE-9D0D-1AE58FA387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981" t="2750" r="14169" b="2750"/>
          <a:stretch>
            <a:fillRect/>
          </a:stretch>
        </p:blipFill>
        <p:spPr bwMode="auto">
          <a:xfrm>
            <a:off x="4776788" y="2336800"/>
            <a:ext cx="9366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Image 16" descr="clavier virtuel piloté par reconnaissance visuelle">
            <a:extLst>
              <a:ext uri="{FF2B5EF4-FFF2-40B4-BE49-F238E27FC236}">
                <a16:creationId xmlns:a16="http://schemas.microsoft.com/office/drawing/2014/main" id="{4F9CC6FF-8786-4B5A-B6CD-02EF0AF54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705" r="8656" b="21651"/>
          <a:stretch>
            <a:fillRect/>
          </a:stretch>
        </p:blipFill>
        <p:spPr bwMode="auto">
          <a:xfrm>
            <a:off x="4156075" y="3614738"/>
            <a:ext cx="25558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18" descr="Souris verticale">
            <a:extLst>
              <a:ext uri="{FF2B5EF4-FFF2-40B4-BE49-F238E27FC236}">
                <a16:creationId xmlns:a16="http://schemas.microsoft.com/office/drawing/2014/main" id="{48325400-0E2A-46D5-A15C-222EF6498833}"/>
              </a:ext>
            </a:extLst>
          </p:cNvPr>
          <p:cNvPicPr>
            <a:picLocks noChangeAspect="1"/>
          </p:cNvPicPr>
          <p:nvPr/>
        </p:nvPicPr>
        <p:blipFill>
          <a:blip r:embed="rId10"/>
          <a:stretch>
            <a:fillRect/>
          </a:stretch>
        </p:blipFill>
        <p:spPr>
          <a:xfrm>
            <a:off x="195720" y="4200103"/>
            <a:ext cx="892860" cy="892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descr="souris par multi touches directionnelels">
            <a:extLst>
              <a:ext uri="{FF2B5EF4-FFF2-40B4-BE49-F238E27FC236}">
                <a16:creationId xmlns:a16="http://schemas.microsoft.com/office/drawing/2014/main" id="{EDCA0268-B4F7-4F91-BF75-291D016A60A5}"/>
              </a:ext>
            </a:extLst>
          </p:cNvPr>
          <p:cNvPicPr>
            <a:picLocks noChangeAspect="1"/>
          </p:cNvPicPr>
          <p:nvPr/>
        </p:nvPicPr>
        <p:blipFill rotWithShape="1">
          <a:blip r:embed="rId11"/>
          <a:srcRect t="5216" b="6964"/>
          <a:stretch/>
        </p:blipFill>
        <p:spPr>
          <a:xfrm>
            <a:off x="206669" y="3327400"/>
            <a:ext cx="892861" cy="784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4525" name="Image 4" descr="apps mobile Tactile facile sur les mobiles Orange">
            <a:extLst>
              <a:ext uri="{FF2B5EF4-FFF2-40B4-BE49-F238E27FC236}">
                <a16:creationId xmlns:a16="http://schemas.microsoft.com/office/drawing/2014/main" id="{DA71D08D-7971-4557-935A-94939673BE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9575" y="3640138"/>
            <a:ext cx="103822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Image 10">
            <a:extLst>
              <a:ext uri="{FF2B5EF4-FFF2-40B4-BE49-F238E27FC236}">
                <a16:creationId xmlns:a16="http://schemas.microsoft.com/office/drawing/2014/main" id="{2D598616-E12F-4924-981F-7190300AEC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4375" y="3044825"/>
            <a:ext cx="17081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16">
            <a:extLst>
              <a:ext uri="{FF2B5EF4-FFF2-40B4-BE49-F238E27FC236}">
                <a16:creationId xmlns:a16="http://schemas.microsoft.com/office/drawing/2014/main" id="{996A0B42-4D15-494A-B530-BE8FFF1ED8FD}"/>
              </a:ext>
            </a:extLst>
          </p:cNvPr>
          <p:cNvSpPr>
            <a:spLocks noGrp="1"/>
          </p:cNvSpPr>
          <p:nvPr>
            <p:ph sz="half" idx="10"/>
          </p:nvPr>
        </p:nvSpPr>
        <p:spPr>
          <a:xfrm>
            <a:off x="4427538" y="268288"/>
            <a:ext cx="4464050" cy="4703762"/>
          </a:xfrm>
        </p:spPr>
        <p:txBody>
          <a:bodyPr>
            <a:normAutofit fontScale="92500" lnSpcReduction="20000"/>
          </a:bodyPr>
          <a:lstStyle/>
          <a:p>
            <a:pPr>
              <a:defRPr/>
            </a:pPr>
            <a:r>
              <a:rPr lang="fr-FR" sz="1700" dirty="0">
                <a:solidFill>
                  <a:srgbClr val="FF6600"/>
                </a:solidFill>
              </a:rPr>
              <a:t>Situations de handicap numérique</a:t>
            </a:r>
          </a:p>
          <a:p>
            <a:pPr>
              <a:lnSpc>
                <a:spcPct val="110000"/>
              </a:lnSpc>
              <a:spcBef>
                <a:spcPts val="1200"/>
              </a:spcBef>
              <a:spcAft>
                <a:spcPts val="600"/>
              </a:spcAft>
              <a:defRPr/>
            </a:pPr>
            <a:r>
              <a:rPr lang="fr-FR" sz="1200" dirty="0">
                <a:latin typeface="Helvetica 55 Roman" panose="020B0604020202020204" pitchFamily="34" charset="0"/>
              </a:rPr>
              <a:t>Être obligé d’utiliser une souris pour interagir avec une application ou un site qui n'est pas complètement navigable au clavier.</a:t>
            </a:r>
          </a:p>
          <a:p>
            <a:pPr>
              <a:lnSpc>
                <a:spcPct val="110000"/>
              </a:lnSpc>
              <a:spcBef>
                <a:spcPts val="1200"/>
              </a:spcBef>
              <a:spcAft>
                <a:spcPts val="600"/>
              </a:spcAft>
              <a:defRPr/>
            </a:pPr>
            <a:r>
              <a:rPr lang="fr-FR" sz="1200" dirty="0">
                <a:latin typeface="Helvetica 55 Roman" panose="020B0604020202020204" pitchFamily="34" charset="0"/>
              </a:rPr>
              <a:t>Être bloqué sur un site parce qu’il n’arrive pas à faire un glisser-déposer avec la souris.</a:t>
            </a:r>
          </a:p>
          <a:p>
            <a:pPr>
              <a:lnSpc>
                <a:spcPct val="110000"/>
              </a:lnSpc>
              <a:spcBef>
                <a:spcPts val="1200"/>
              </a:spcBef>
              <a:spcAft>
                <a:spcPts val="600"/>
              </a:spcAft>
              <a:defRPr/>
            </a:pPr>
            <a:r>
              <a:rPr lang="fr-FR" sz="1200" dirty="0">
                <a:latin typeface="Helvetica 55 Roman" panose="020B0604020202020204" pitchFamily="34" charset="0"/>
              </a:rPr>
              <a:t>Ne pas pouvoir naviguer facilement dans une page depuis le clavier parce que le site n’est pas structuré avec des titres de niveau.</a:t>
            </a:r>
          </a:p>
          <a:p>
            <a:pPr>
              <a:lnSpc>
                <a:spcPct val="110000"/>
              </a:lnSpc>
              <a:spcBef>
                <a:spcPts val="1200"/>
              </a:spcBef>
              <a:spcAft>
                <a:spcPts val="600"/>
              </a:spcAft>
              <a:defRPr/>
            </a:pPr>
            <a:r>
              <a:rPr lang="fr-FR" sz="1200" dirty="0">
                <a:latin typeface="Helvetica 55 Roman" panose="020B0604020202020204" pitchFamily="34" charset="0"/>
              </a:rPr>
              <a:t>Sur l’écran tactile de son mobile, avoir du mal à réaliser certains gestes complexes nécessitant un appui et un glissé. C’est par exemple le cas sur son application de VOD quand il doit faire défiler la liste des films avec un ascenseur. Sur google </a:t>
            </a:r>
            <a:r>
              <a:rPr lang="fr-FR" sz="1200" dirty="0" err="1">
                <a:latin typeface="Helvetica 55 Roman" panose="020B0604020202020204" pitchFamily="34" charset="0"/>
              </a:rPr>
              <a:t>map</a:t>
            </a:r>
            <a:r>
              <a:rPr lang="fr-FR" sz="1200" dirty="0">
                <a:latin typeface="Helvetica 55 Roman" panose="020B0604020202020204" pitchFamily="34" charset="0"/>
              </a:rPr>
              <a:t> c'est beaucoup plus simple, il peut zoomer avec les boutons + et - .</a:t>
            </a:r>
          </a:p>
          <a:p>
            <a:pPr>
              <a:lnSpc>
                <a:spcPct val="110000"/>
              </a:lnSpc>
              <a:spcBef>
                <a:spcPts val="1200"/>
              </a:spcBef>
              <a:spcAft>
                <a:spcPts val="600"/>
              </a:spcAft>
              <a:defRPr/>
            </a:pPr>
            <a:r>
              <a:rPr lang="fr-FR" sz="1200" dirty="0">
                <a:latin typeface="Helvetica 55 Roman" panose="020B0604020202020204" pitchFamily="34" charset="0"/>
              </a:rPr>
              <a:t>Se retrouver face à un contenu clignotant (publicité, animation, vidéo) pouvant risquer de lui déclencher une crise.</a:t>
            </a:r>
          </a:p>
          <a:p>
            <a:pPr>
              <a:lnSpc>
                <a:spcPct val="110000"/>
              </a:lnSpc>
              <a:spcBef>
                <a:spcPts val="1200"/>
              </a:spcBef>
              <a:spcAft>
                <a:spcPts val="600"/>
              </a:spcAft>
              <a:defRPr/>
            </a:pPr>
            <a:r>
              <a:rPr lang="fr-FR" sz="1200" dirty="0">
                <a:latin typeface="Helvetica 55 Roman" panose="020B0604020202020204" pitchFamily="34" charset="0"/>
              </a:rPr>
              <a:t>Ne pas pouvoir utiliser son logiciel de reconnaissance vocale quand il y a trop de monde au bureau (baisse de performance de l'outil; nuisances sonores).</a:t>
            </a:r>
          </a:p>
          <a:p>
            <a:pPr>
              <a:lnSpc>
                <a:spcPct val="110000"/>
              </a:lnSpc>
              <a:spcBef>
                <a:spcPts val="1200"/>
              </a:spcBef>
              <a:spcAft>
                <a:spcPts val="600"/>
              </a:spcAft>
              <a:defRPr/>
            </a:pPr>
            <a:r>
              <a:rPr lang="fr-FR" sz="1200" dirty="0">
                <a:latin typeface="Helvetica 55 Roman" panose="020B0604020202020204" pitchFamily="34" charset="0"/>
              </a:rPr>
              <a:t>Ne pas pouvoir annuler le déclenchement d'une action suite à un clic accidentel</a:t>
            </a:r>
          </a:p>
        </p:txBody>
      </p:sp>
      <p:grpSp>
        <p:nvGrpSpPr>
          <p:cNvPr id="66563" name="Groupe 15">
            <a:extLst>
              <a:ext uri="{FF2B5EF4-FFF2-40B4-BE49-F238E27FC236}">
                <a16:creationId xmlns:a16="http://schemas.microsoft.com/office/drawing/2014/main" id="{F9D4FDA0-082D-47CD-84C8-F1821BDF1A6F}"/>
              </a:ext>
              <a:ext uri="{C183D7F6-B498-43B3-948B-1728B52AA6E4}">
                <adec:decorative xmlns:adec="http://schemas.microsoft.com/office/drawing/2017/decorative" val="1"/>
              </a:ext>
            </a:extLst>
          </p:cNvPr>
          <p:cNvGrpSpPr>
            <a:grpSpLocks/>
          </p:cNvGrpSpPr>
          <p:nvPr/>
        </p:nvGrpSpPr>
        <p:grpSpPr bwMode="auto">
          <a:xfrm>
            <a:off x="8532813" y="123825"/>
            <a:ext cx="503237" cy="503238"/>
            <a:chOff x="7969695" y="113308"/>
            <a:chExt cx="1017379" cy="1017379"/>
          </a:xfrm>
        </p:grpSpPr>
        <p:sp>
          <p:nvSpPr>
            <p:cNvPr id="9" name="Forme libre 16">
              <a:extLst>
                <a:ext uri="{FF2B5EF4-FFF2-40B4-BE49-F238E27FC236}">
                  <a16:creationId xmlns:a16="http://schemas.microsoft.com/office/drawing/2014/main" id="{6A1FCF37-60A4-4858-B9D3-3560BE90C29B}"/>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6566" name="Image 17">
              <a:extLst>
                <a:ext uri="{FF2B5EF4-FFF2-40B4-BE49-F238E27FC236}">
                  <a16:creationId xmlns:a16="http://schemas.microsoft.com/office/drawing/2014/main" id="{4B3A90FE-5F2D-4888-BD49-BEE551527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6564" name="Image 2" descr="Thomas, 57 ans&#10;Atteint de TMS&#10;Comptable chez Orange">
            <a:extLst>
              <a:ext uri="{FF2B5EF4-FFF2-40B4-BE49-F238E27FC236}">
                <a16:creationId xmlns:a16="http://schemas.microsoft.com/office/drawing/2014/main" id="{D8BB0D96-1BB1-4A70-99E1-433F13ED8028}"/>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r="3229" b="12910"/>
          <a:stretch>
            <a:fillRect/>
          </a:stretch>
        </p:blipFill>
        <p:spPr bwMode="auto">
          <a:xfrm>
            <a:off x="539750" y="904875"/>
            <a:ext cx="3240088" cy="391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3567D-75A3-4A6B-AA29-6B77032C05E1}"/>
              </a:ext>
            </a:extLst>
          </p:cNvPr>
          <p:cNvSpPr>
            <a:spLocks noGrp="1"/>
          </p:cNvSpPr>
          <p:nvPr>
            <p:ph type="title"/>
          </p:nvPr>
        </p:nvSpPr>
        <p:spPr>
          <a:xfrm>
            <a:off x="827088" y="268288"/>
            <a:ext cx="8066087" cy="742950"/>
          </a:xfrm>
        </p:spPr>
        <p:txBody>
          <a:bodyPr/>
          <a:lstStyle/>
          <a:p>
            <a:pPr>
              <a:defRPr/>
            </a:pPr>
            <a:r>
              <a:rPr lang="fr-FR" sz="2000" dirty="0">
                <a:solidFill>
                  <a:schemeClr val="bg2"/>
                </a:solidFill>
              </a:rPr>
              <a:t>Préconisé pour l’accessibilité aux problèmes de manipulation</a:t>
            </a:r>
          </a:p>
        </p:txBody>
      </p:sp>
      <p:graphicFrame>
        <p:nvGraphicFramePr>
          <p:cNvPr id="17" name="Espace réservé du contenu 16">
            <a:extLst>
              <a:ext uri="{FF2B5EF4-FFF2-40B4-BE49-F238E27FC236}">
                <a16:creationId xmlns:a16="http://schemas.microsoft.com/office/drawing/2014/main" id="{D7600C87-4043-4340-BD09-A11853F8862A}"/>
              </a:ext>
            </a:extLst>
          </p:cNvPr>
          <p:cNvGraphicFramePr>
            <a:graphicFrameLocks noGrp="1"/>
          </p:cNvGraphicFramePr>
          <p:nvPr>
            <p:ph sz="half" idx="1"/>
          </p:nvPr>
        </p:nvGraphicFramePr>
        <p:xfrm>
          <a:off x="827088" y="843558"/>
          <a:ext cx="8066087" cy="4031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8612" name="Groupe 15">
            <a:extLst>
              <a:ext uri="{FF2B5EF4-FFF2-40B4-BE49-F238E27FC236}">
                <a16:creationId xmlns:a16="http://schemas.microsoft.com/office/drawing/2014/main" id="{AD259A0B-26D0-48C5-A4BB-7FC06AE27381}"/>
              </a:ext>
              <a:ext uri="{C183D7F6-B498-43B3-948B-1728B52AA6E4}">
                <adec:decorative xmlns:adec="http://schemas.microsoft.com/office/drawing/2017/decorative" val="1"/>
              </a:ext>
            </a:extLst>
          </p:cNvPr>
          <p:cNvGrpSpPr>
            <a:grpSpLocks/>
          </p:cNvGrpSpPr>
          <p:nvPr/>
        </p:nvGrpSpPr>
        <p:grpSpPr bwMode="auto">
          <a:xfrm>
            <a:off x="8532813" y="123825"/>
            <a:ext cx="503237" cy="503238"/>
            <a:chOff x="7969695" y="113308"/>
            <a:chExt cx="1017379" cy="1017379"/>
          </a:xfrm>
        </p:grpSpPr>
        <p:sp>
          <p:nvSpPr>
            <p:cNvPr id="8" name="Forme libre 16">
              <a:extLst>
                <a:ext uri="{FF2B5EF4-FFF2-40B4-BE49-F238E27FC236}">
                  <a16:creationId xmlns:a16="http://schemas.microsoft.com/office/drawing/2014/main" id="{43FE36B6-A924-409B-9619-B4F6A832C74F}"/>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8614" name="Image 17">
              <a:extLst>
                <a:ext uri="{FF2B5EF4-FFF2-40B4-BE49-F238E27FC236}">
                  <a16:creationId xmlns:a16="http://schemas.microsoft.com/office/drawing/2014/main" id="{434131E3-0552-476A-9B4E-B5FA79F57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4C2BEA0-B76F-4B1B-A62E-4ABDD7AC5208}"/>
              </a:ext>
            </a:extLst>
          </p:cNvPr>
          <p:cNvSpPr>
            <a:spLocks noGrp="1"/>
          </p:cNvSpPr>
          <p:nvPr>
            <p:ph type="title"/>
          </p:nvPr>
        </p:nvSpPr>
        <p:spPr>
          <a:xfrm>
            <a:off x="827088" y="1419225"/>
            <a:ext cx="6337300" cy="2881313"/>
          </a:xfrm>
        </p:spPr>
        <p:txBody>
          <a:bodyPr/>
          <a:lstStyle/>
          <a:p>
            <a:pPr>
              <a:defRPr/>
            </a:pPr>
            <a:r>
              <a:rPr lang="fr-FR" dirty="0"/>
              <a:t>Handicap auditif : Malentendance et surdité</a:t>
            </a:r>
            <a:endParaRPr lang="fr-FR" dirty="0">
              <a:latin typeface="Helvetica 55 Roman" panose="020B0604020202020204" pitchFamily="34" charset="0"/>
            </a:endParaRPr>
          </a:p>
        </p:txBody>
      </p:sp>
      <p:grpSp>
        <p:nvGrpSpPr>
          <p:cNvPr id="7" name="Groupe 6">
            <a:extLst>
              <a:ext uri="{FF2B5EF4-FFF2-40B4-BE49-F238E27FC236}">
                <a16:creationId xmlns:a16="http://schemas.microsoft.com/office/drawing/2014/main" id="{84815A98-DD88-4361-B09B-2D91B152029A}"/>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8" name="Forme libre 8">
              <a:extLst>
                <a:ext uri="{FF2B5EF4-FFF2-40B4-BE49-F238E27FC236}">
                  <a16:creationId xmlns:a16="http://schemas.microsoft.com/office/drawing/2014/main" id="{EE8D25CC-D01A-4296-9439-AF01698409B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0661" name="Image 9">
              <a:extLst>
                <a:ext uri="{FF2B5EF4-FFF2-40B4-BE49-F238E27FC236}">
                  <a16:creationId xmlns:a16="http://schemas.microsoft.com/office/drawing/2014/main" id="{8D95E438-7038-4D72-A5A0-96130F988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E79A583-0CAF-470A-80FE-163C2B21D0B6}"/>
              </a:ext>
            </a:extLst>
          </p:cNvPr>
          <p:cNvSpPr>
            <a:spLocks noGrp="1"/>
          </p:cNvSpPr>
          <p:nvPr>
            <p:ph type="title"/>
          </p:nvPr>
        </p:nvSpPr>
        <p:spPr>
          <a:xfrm>
            <a:off x="684213" y="123825"/>
            <a:ext cx="8064500" cy="742950"/>
          </a:xfrm>
        </p:spPr>
        <p:txBody>
          <a:bodyPr/>
          <a:lstStyle/>
          <a:p>
            <a:pPr>
              <a:defRPr/>
            </a:pPr>
            <a:r>
              <a:rPr lang="fr-FR" dirty="0"/>
              <a:t>Handicap auditif</a:t>
            </a:r>
          </a:p>
        </p:txBody>
      </p:sp>
      <p:sp>
        <p:nvSpPr>
          <p:cNvPr id="4" name="Espace réservé du contenu 3">
            <a:extLst>
              <a:ext uri="{FF2B5EF4-FFF2-40B4-BE49-F238E27FC236}">
                <a16:creationId xmlns:a16="http://schemas.microsoft.com/office/drawing/2014/main" id="{240361D3-8DC1-40AB-BD7A-F0EDC042B241}"/>
              </a:ext>
            </a:extLst>
          </p:cNvPr>
          <p:cNvSpPr>
            <a:spLocks noGrp="1"/>
          </p:cNvSpPr>
          <p:nvPr>
            <p:ph sz="half" idx="1"/>
          </p:nvPr>
        </p:nvSpPr>
        <p:spPr>
          <a:xfrm>
            <a:off x="827088" y="1011238"/>
            <a:ext cx="8066087" cy="3505200"/>
          </a:xfrm>
        </p:spPr>
        <p:txBody>
          <a:bodyPr>
            <a:normAutofit lnSpcReduction="10000"/>
          </a:bodyPr>
          <a:lstStyle/>
          <a:p>
            <a:pPr>
              <a:defRPr/>
            </a:pPr>
            <a:r>
              <a:rPr lang="fr-FR" dirty="0">
                <a:solidFill>
                  <a:schemeClr val="bg2"/>
                </a:solidFill>
              </a:rPr>
              <a:t>Selon l’OMS, la surdité correspond à un état où la personne entend moins bien qu’une personne ayant une audition normale. </a:t>
            </a:r>
          </a:p>
          <a:p>
            <a:pPr>
              <a:defRPr/>
            </a:pPr>
            <a:r>
              <a:rPr lang="fr-FR" dirty="0">
                <a:solidFill>
                  <a:schemeClr val="bg1"/>
                </a:solidFill>
              </a:rPr>
              <a:t>Plusieurs intensités qualifiées de :</a:t>
            </a:r>
          </a:p>
          <a:p>
            <a:pPr marL="285750" indent="-285750">
              <a:buClr>
                <a:srgbClr val="FF6600"/>
              </a:buClr>
              <a:buSzPct val="125000"/>
              <a:buFont typeface="Wingdings" panose="05000000000000000000" pitchFamily="2" charset="2"/>
              <a:buChar char="§"/>
              <a:defRPr/>
            </a:pPr>
            <a:r>
              <a:rPr lang="fr-FR" dirty="0">
                <a:solidFill>
                  <a:schemeClr val="bg1"/>
                </a:solidFill>
                <a:latin typeface="+mn-lt"/>
              </a:rPr>
              <a:t>légère</a:t>
            </a:r>
            <a:r>
              <a:rPr lang="fr-FR" dirty="0">
                <a:solidFill>
                  <a:schemeClr val="bg1"/>
                </a:solidFill>
                <a:latin typeface="Helvetica 55 Roman" panose="020B0604020202020204" pitchFamily="34" charset="0"/>
              </a:rPr>
              <a:t> si la perte auditive est située entre 21 et 40 dB (perte auditive des bruits faibles ou aigus)</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moyenne si cette perte se situe entre 41 et 70 dB (aide auditive indispensable)</a:t>
            </a:r>
          </a:p>
          <a:p>
            <a:pPr marL="285750" indent="-285750">
              <a:buClr>
                <a:srgbClr val="FF6600"/>
              </a:buClr>
              <a:buSzPct val="125000"/>
              <a:buFont typeface="Wingdings" panose="05000000000000000000" pitchFamily="2" charset="2"/>
              <a:buChar char="§"/>
              <a:defRPr/>
            </a:pPr>
            <a:r>
              <a:rPr lang="fr-FR" dirty="0">
                <a:solidFill>
                  <a:schemeClr val="bg1"/>
                </a:solidFill>
                <a:latin typeface="+mn-lt"/>
              </a:rPr>
              <a:t>sévère</a:t>
            </a:r>
            <a:r>
              <a:rPr lang="fr-FR" dirty="0">
                <a:solidFill>
                  <a:schemeClr val="bg1"/>
                </a:solidFill>
                <a:latin typeface="Helvetica 55 Roman" panose="020B0604020202020204" pitchFamily="34" charset="0"/>
              </a:rPr>
              <a:t> pour une perte comprise entre 70 et 90 décibels (lecture sur les lèvres ou rééducation nécessaire)</a:t>
            </a:r>
          </a:p>
          <a:p>
            <a:pPr marL="285750" indent="-285750">
              <a:buClr>
                <a:srgbClr val="FF6600"/>
              </a:buClr>
              <a:buSzPct val="125000"/>
              <a:buFont typeface="Wingdings" panose="05000000000000000000" pitchFamily="2" charset="2"/>
              <a:buChar char="§"/>
              <a:defRPr/>
            </a:pPr>
            <a:r>
              <a:rPr lang="fr-FR" dirty="0">
                <a:solidFill>
                  <a:schemeClr val="bg1"/>
                </a:solidFill>
                <a:latin typeface="+mn-lt"/>
              </a:rPr>
              <a:t>profonde</a:t>
            </a:r>
            <a:r>
              <a:rPr lang="fr-FR" dirty="0">
                <a:solidFill>
                  <a:schemeClr val="bg1"/>
                </a:solidFill>
                <a:latin typeface="Helvetica 55 Roman" panose="020B0604020202020204" pitchFamily="34" charset="0"/>
              </a:rPr>
              <a:t> ou </a:t>
            </a:r>
            <a:r>
              <a:rPr lang="fr-FR" dirty="0">
                <a:solidFill>
                  <a:schemeClr val="bg1"/>
                </a:solidFill>
                <a:latin typeface="+mn-lt"/>
              </a:rPr>
              <a:t>totale</a:t>
            </a:r>
            <a:r>
              <a:rPr lang="fr-FR" dirty="0">
                <a:solidFill>
                  <a:schemeClr val="bg1"/>
                </a:solidFill>
                <a:latin typeface="Helvetica 55 Roman" panose="020B0604020202020204" pitchFamily="34" charset="0"/>
              </a:rPr>
              <a:t> pour une perte supérieure à 90 dB</a:t>
            </a:r>
          </a:p>
          <a:p>
            <a:pPr marL="285750" indent="-285750">
              <a:buClr>
                <a:srgbClr val="FF6600"/>
              </a:buClr>
              <a:buSzPct val="125000"/>
              <a:buFont typeface="Wingdings" panose="05000000000000000000" pitchFamily="2" charset="2"/>
              <a:buChar char="§"/>
              <a:defRPr/>
            </a:pPr>
            <a:endParaRPr lang="fr-FR" dirty="0">
              <a:solidFill>
                <a:schemeClr val="bg1"/>
              </a:solidFill>
              <a:latin typeface="Helvetica 55 Roman" panose="020B0604020202020204" pitchFamily="34" charset="0"/>
            </a:endParaRPr>
          </a:p>
          <a:p>
            <a:pPr>
              <a:buClr>
                <a:srgbClr val="FF6600"/>
              </a:buClr>
              <a:buSzPct val="125000"/>
              <a:defRPr/>
            </a:pPr>
            <a:r>
              <a:rPr lang="fr-FR" dirty="0">
                <a:solidFill>
                  <a:schemeClr val="bg1"/>
                </a:solidFill>
              </a:rPr>
              <a:t>On distingue les surdités de transmission des surdités de perception selon la partie de l'oreille affectée :</a:t>
            </a:r>
          </a:p>
          <a:p>
            <a:pPr marL="285750" indent="-285750">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de </a:t>
            </a:r>
            <a:r>
              <a:rPr lang="fr-FR" dirty="0">
                <a:solidFill>
                  <a:schemeClr val="bg1"/>
                </a:solidFill>
                <a:latin typeface="+mn-lt"/>
              </a:rPr>
              <a:t>transmission</a:t>
            </a:r>
            <a:r>
              <a:rPr lang="fr-FR" dirty="0">
                <a:solidFill>
                  <a:schemeClr val="bg1"/>
                </a:solidFill>
                <a:latin typeface="Helvetica 55 Roman" panose="020B0604020202020204" pitchFamily="34" charset="0"/>
              </a:rPr>
              <a:t> (oreilles externe ou moyenne),</a:t>
            </a:r>
          </a:p>
          <a:p>
            <a:pPr marL="285750" indent="-285750">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de </a:t>
            </a:r>
            <a:r>
              <a:rPr lang="fr-FR" dirty="0">
                <a:solidFill>
                  <a:schemeClr val="bg1"/>
                </a:solidFill>
                <a:latin typeface="+mn-lt"/>
              </a:rPr>
              <a:t>perception</a:t>
            </a:r>
            <a:r>
              <a:rPr lang="fr-FR" dirty="0">
                <a:solidFill>
                  <a:schemeClr val="bg1"/>
                </a:solidFill>
                <a:latin typeface="Helvetica 55 Roman" panose="020B0604020202020204" pitchFamily="34" charset="0"/>
              </a:rPr>
              <a:t> (oreille interne) </a:t>
            </a:r>
          </a:p>
          <a:p>
            <a:pPr marL="285750" indent="-285750">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ou </a:t>
            </a:r>
            <a:r>
              <a:rPr lang="fr-FR" dirty="0">
                <a:solidFill>
                  <a:schemeClr val="bg1"/>
                </a:solidFill>
                <a:latin typeface="+mn-lt"/>
              </a:rPr>
              <a:t>mixte</a:t>
            </a:r>
            <a:r>
              <a:rPr lang="fr-FR" dirty="0">
                <a:solidFill>
                  <a:schemeClr val="bg1"/>
                </a:solidFill>
                <a:latin typeface="Helvetica 55 Roman" panose="020B0604020202020204" pitchFamily="34" charset="0"/>
              </a:rPr>
              <a:t> (mélange des deux entités).</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EFCF85-3706-462D-A61C-20E63354291D}"/>
              </a:ext>
            </a:extLst>
          </p:cNvPr>
          <p:cNvSpPr>
            <a:spLocks noGrp="1"/>
          </p:cNvSpPr>
          <p:nvPr>
            <p:ph type="title"/>
          </p:nvPr>
        </p:nvSpPr>
        <p:spPr>
          <a:xfrm>
            <a:off x="827088" y="268288"/>
            <a:ext cx="8066087" cy="742950"/>
          </a:xfrm>
        </p:spPr>
        <p:txBody>
          <a:bodyPr/>
          <a:lstStyle/>
          <a:p>
            <a:pPr>
              <a:defRPr/>
            </a:pPr>
            <a:r>
              <a:rPr lang="fr-FR" sz="2600" dirty="0"/>
              <a:t>Perte auditive </a:t>
            </a:r>
            <a:r>
              <a:rPr lang="fr-FR" sz="3200" dirty="0">
                <a:solidFill>
                  <a:schemeClr val="bg1"/>
                </a:solidFill>
              </a:rPr>
              <a:t>≠</a:t>
            </a:r>
            <a:r>
              <a:rPr lang="fr-FR" sz="2600" dirty="0"/>
              <a:t> Perte visuelle</a:t>
            </a:r>
          </a:p>
        </p:txBody>
      </p:sp>
      <p:sp>
        <p:nvSpPr>
          <p:cNvPr id="5" name="Espace réservé du texte 4">
            <a:extLst>
              <a:ext uri="{FF2B5EF4-FFF2-40B4-BE49-F238E27FC236}">
                <a16:creationId xmlns:a16="http://schemas.microsoft.com/office/drawing/2014/main" id="{1C46D7EB-B0FC-4F0C-AA52-0388CCB24D19}"/>
              </a:ext>
            </a:extLst>
          </p:cNvPr>
          <p:cNvSpPr>
            <a:spLocks noGrp="1"/>
          </p:cNvSpPr>
          <p:nvPr>
            <p:ph sz="half" idx="1"/>
          </p:nvPr>
        </p:nvSpPr>
        <p:spPr>
          <a:xfrm>
            <a:off x="827088" y="987425"/>
            <a:ext cx="8066087" cy="3332163"/>
          </a:xfrm>
        </p:spPr>
        <p:txBody>
          <a:bodyPr/>
          <a:lstStyle/>
          <a:p>
            <a:pPr>
              <a:defRPr/>
            </a:pPr>
            <a:r>
              <a:rPr lang="fr-FR" sz="1800" dirty="0">
                <a:solidFill>
                  <a:schemeClr val="bg1"/>
                </a:solidFill>
              </a:rPr>
              <a:t>une mauvaise vision rend la lecture plus difficile à mesure que la taille des lettres diminue ; la perte auditive c’est différent : certaines syllabes et certains sons sont difficiles à entendre : </a:t>
            </a:r>
          </a:p>
          <a:p>
            <a:pPr marL="285750" lvl="1" indent="-285750">
              <a:buClr>
                <a:srgbClr val="FF6600"/>
              </a:buClr>
              <a:buSzPct val="125000"/>
              <a:buFont typeface="Wingdings" panose="05000000000000000000" pitchFamily="2" charset="2"/>
              <a:buChar char="§"/>
              <a:defRPr/>
            </a:pPr>
            <a:r>
              <a:rPr lang="fr-FR" sz="1400" dirty="0">
                <a:solidFill>
                  <a:schemeClr val="bg1"/>
                </a:solidFill>
                <a:latin typeface="Helvetica 55 Roman" panose="020B0604020202020204" pitchFamily="34" charset="0"/>
              </a:rPr>
              <a:t>consonnes aiguës comme f, s , t souvent noyées par les voyelles + graves comme a, o &amp; u. </a:t>
            </a:r>
          </a:p>
          <a:p>
            <a:pPr marL="285750" lvl="1" indent="-285750">
              <a:buClr>
                <a:srgbClr val="FF6600"/>
              </a:buClr>
              <a:buSzPct val="125000"/>
              <a:buFont typeface="Wingdings" panose="05000000000000000000" pitchFamily="2" charset="2"/>
              <a:buChar char="§"/>
              <a:defRPr/>
            </a:pPr>
            <a:r>
              <a:rPr lang="fr-FR" sz="1400" dirty="0">
                <a:solidFill>
                  <a:schemeClr val="bg1"/>
                </a:solidFill>
                <a:latin typeface="Helvetica 55 Roman" panose="020B0604020202020204" pitchFamily="34" charset="0"/>
              </a:rPr>
              <a:t>La personne va se plaindre d'entendre ce qu’on lui dit sans la comprendre pour autant.</a:t>
            </a:r>
          </a:p>
        </p:txBody>
      </p:sp>
      <p:sp>
        <p:nvSpPr>
          <p:cNvPr id="72708" name="Espace réservé du numéro de diapositive 13">
            <a:extLst>
              <a:ext uri="{FF2B5EF4-FFF2-40B4-BE49-F238E27FC236}">
                <a16:creationId xmlns:a16="http://schemas.microsoft.com/office/drawing/2014/main" id="{86EB7E9C-994E-4021-B0E9-99A98A57143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C66EBB3-ED97-4DBF-B1F5-B2AD656364F5}" type="slidenum">
              <a:rPr lang="fr-FR" altLang="fr-FR"/>
              <a:pPr/>
              <a:t>19</a:t>
            </a:fld>
            <a:endParaRPr lang="fr-FR" altLang="fr-FR"/>
          </a:p>
        </p:txBody>
      </p:sp>
      <p:pic>
        <p:nvPicPr>
          <p:cNvPr id="72709" name="Image 5">
            <a:extLst>
              <a:ext uri="{FF2B5EF4-FFF2-40B4-BE49-F238E27FC236}">
                <a16:creationId xmlns:a16="http://schemas.microsoft.com/office/drawing/2014/main" id="{DA946EE8-666B-455D-8434-68C448B16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8" y="2479675"/>
            <a:ext cx="11191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Image 6">
            <a:extLst>
              <a:ext uri="{FF2B5EF4-FFF2-40B4-BE49-F238E27FC236}">
                <a16:creationId xmlns:a16="http://schemas.microsoft.com/office/drawing/2014/main" id="{AB2ECDD6-DDD7-4A9F-96D3-F367DB616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988" y="2422525"/>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Image 7">
            <a:extLst>
              <a:ext uri="{FF2B5EF4-FFF2-40B4-BE49-F238E27FC236}">
                <a16:creationId xmlns:a16="http://schemas.microsoft.com/office/drawing/2014/main" id="{F42D7885-623C-4F67-BCC2-0F35CF3D5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2422525"/>
            <a:ext cx="11525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a:extLst>
              <a:ext uri="{FF2B5EF4-FFF2-40B4-BE49-F238E27FC236}">
                <a16:creationId xmlns:a16="http://schemas.microsoft.com/office/drawing/2014/main" id="{3E8FE721-AB21-4CA7-BFC7-3C9649F04F52}"/>
              </a:ext>
            </a:extLst>
          </p:cNvPr>
          <p:cNvSpPr>
            <a:spLocks noChangeArrowheads="1"/>
          </p:cNvSpPr>
          <p:nvPr/>
        </p:nvSpPr>
        <p:spPr bwMode="auto">
          <a:xfrm>
            <a:off x="2286000" y="155575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fr-FR" altLang="fr-FR"/>
          </a:p>
          <a:p>
            <a:r>
              <a:rPr lang="fr-FR" altLang="fr-FR"/>
              <a:t> </a:t>
            </a:r>
          </a:p>
          <a:p>
            <a:endParaRPr lang="fr-FR" altLang="fr-FR"/>
          </a:p>
          <a:p>
            <a:r>
              <a:rPr lang="fr-FR" altLang="fr-FR"/>
              <a:t> </a:t>
            </a:r>
          </a:p>
        </p:txBody>
      </p:sp>
      <p:sp>
        <p:nvSpPr>
          <p:cNvPr id="10" name="Rectangle 9">
            <a:extLst>
              <a:ext uri="{FF2B5EF4-FFF2-40B4-BE49-F238E27FC236}">
                <a16:creationId xmlns:a16="http://schemas.microsoft.com/office/drawing/2014/main" id="{97984ADC-A92B-47F1-8D76-C9E9F205049D}"/>
              </a:ext>
            </a:extLst>
          </p:cNvPr>
          <p:cNvSpPr/>
          <p:nvPr/>
        </p:nvSpPr>
        <p:spPr>
          <a:xfrm>
            <a:off x="1246188" y="4435475"/>
            <a:ext cx="2505075" cy="339725"/>
          </a:xfrm>
          <a:prstGeom prst="rect">
            <a:avLst/>
          </a:prstGeom>
        </p:spPr>
        <p:txBody>
          <a:bodyPr wrap="none">
            <a:spAutoFit/>
          </a:bodyPr>
          <a:lstStyle/>
          <a:p>
            <a:pPr algn="ctr">
              <a:defRPr/>
            </a:pPr>
            <a:r>
              <a:rPr lang="fr-FR" sz="1600" dirty="0">
                <a:solidFill>
                  <a:srgbClr val="00B050"/>
                </a:solidFill>
                <a:latin typeface="+mn-lt"/>
              </a:rPr>
              <a:t>Vue et audition normale</a:t>
            </a:r>
          </a:p>
        </p:txBody>
      </p:sp>
      <p:sp>
        <p:nvSpPr>
          <p:cNvPr id="11" name="Rectangle 10">
            <a:extLst>
              <a:ext uri="{FF2B5EF4-FFF2-40B4-BE49-F238E27FC236}">
                <a16:creationId xmlns:a16="http://schemas.microsoft.com/office/drawing/2014/main" id="{BAD234CA-B822-4F37-8CF7-9B05F0993AA0}"/>
              </a:ext>
            </a:extLst>
          </p:cNvPr>
          <p:cNvSpPr/>
          <p:nvPr/>
        </p:nvSpPr>
        <p:spPr>
          <a:xfrm>
            <a:off x="4171950" y="4427538"/>
            <a:ext cx="2008188" cy="338137"/>
          </a:xfrm>
          <a:prstGeom prst="rect">
            <a:avLst/>
          </a:prstGeom>
        </p:spPr>
        <p:txBody>
          <a:bodyPr wrap="none">
            <a:spAutoFit/>
          </a:bodyPr>
          <a:lstStyle/>
          <a:p>
            <a:pPr algn="ctr">
              <a:defRPr/>
            </a:pPr>
            <a:r>
              <a:rPr lang="fr-FR" sz="1600" dirty="0">
                <a:solidFill>
                  <a:schemeClr val="bg2"/>
                </a:solidFill>
                <a:latin typeface="+mn-lt"/>
              </a:rPr>
              <a:t>Déficience visuelle</a:t>
            </a:r>
          </a:p>
        </p:txBody>
      </p:sp>
      <p:sp>
        <p:nvSpPr>
          <p:cNvPr id="12" name="Rectangle 11">
            <a:extLst>
              <a:ext uri="{FF2B5EF4-FFF2-40B4-BE49-F238E27FC236}">
                <a16:creationId xmlns:a16="http://schemas.microsoft.com/office/drawing/2014/main" id="{8AF361CB-C8BF-4D6A-8FFB-2C5DAD3E4FE7}"/>
              </a:ext>
            </a:extLst>
          </p:cNvPr>
          <p:cNvSpPr/>
          <p:nvPr/>
        </p:nvSpPr>
        <p:spPr>
          <a:xfrm>
            <a:off x="6630988" y="4424363"/>
            <a:ext cx="2043112" cy="339725"/>
          </a:xfrm>
          <a:prstGeom prst="rect">
            <a:avLst/>
          </a:prstGeom>
        </p:spPr>
        <p:txBody>
          <a:bodyPr wrap="none">
            <a:spAutoFit/>
          </a:bodyPr>
          <a:lstStyle/>
          <a:p>
            <a:pPr algn="ctr">
              <a:defRPr/>
            </a:pPr>
            <a:r>
              <a:rPr lang="fr-FR" sz="1600" dirty="0">
                <a:solidFill>
                  <a:srgbClr val="FF0000"/>
                </a:solidFill>
                <a:latin typeface="+mn-lt"/>
              </a:rPr>
              <a:t>Déficience auditive</a:t>
            </a:r>
          </a:p>
        </p:txBody>
      </p:sp>
      <p:grpSp>
        <p:nvGrpSpPr>
          <p:cNvPr id="17" name="Groupe 16">
            <a:extLst>
              <a:ext uri="{FF2B5EF4-FFF2-40B4-BE49-F238E27FC236}">
                <a16:creationId xmlns:a16="http://schemas.microsoft.com/office/drawing/2014/main" id="{8F822B9D-7606-4FB6-88E8-F0DAB149F3D7}"/>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8" name="Forme libre 8">
              <a:extLst>
                <a:ext uri="{FF2B5EF4-FFF2-40B4-BE49-F238E27FC236}">
                  <a16:creationId xmlns:a16="http://schemas.microsoft.com/office/drawing/2014/main" id="{B344AA5E-5097-44B8-B941-FAB28A7810E4}"/>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2719" name="Image 9">
              <a:extLst>
                <a:ext uri="{FF2B5EF4-FFF2-40B4-BE49-F238E27FC236}">
                  <a16:creationId xmlns:a16="http://schemas.microsoft.com/office/drawing/2014/main" id="{19F7A2A8-95AA-4FAB-B855-A8E16231B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Ellipse 14">
            <a:hlinkClick r:id="rId7"/>
            <a:extLst>
              <a:ext uri="{FF2B5EF4-FFF2-40B4-BE49-F238E27FC236}">
                <a16:creationId xmlns:a16="http://schemas.microsoft.com/office/drawing/2014/main" id="{1EDBFABD-0182-4141-9466-2E555579FF3D}"/>
              </a:ext>
            </a:extLst>
          </p:cNvPr>
          <p:cNvSpPr/>
          <p:nvPr/>
        </p:nvSpPr>
        <p:spPr>
          <a:xfrm>
            <a:off x="7994650" y="2292350"/>
            <a:ext cx="1077913" cy="412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chemeClr val="tx1"/>
                </a:solidFill>
                <a:latin typeface="Abadi" panose="020B0604020104020204" pitchFamily="34" charset="0"/>
              </a:rPr>
              <a:t>exemples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552F911-2983-4457-B6F2-46F2F2A9A9D9}"/>
              </a:ext>
            </a:extLst>
          </p:cNvPr>
          <p:cNvSpPr>
            <a:spLocks noGrp="1"/>
          </p:cNvSpPr>
          <p:nvPr>
            <p:ph type="title"/>
          </p:nvPr>
        </p:nvSpPr>
        <p:spPr>
          <a:xfrm>
            <a:off x="539750" y="1779588"/>
            <a:ext cx="6119813" cy="2952750"/>
          </a:xfrm>
        </p:spPr>
        <p:txBody>
          <a:bodyPr/>
          <a:lstStyle/>
          <a:p>
            <a:pPr>
              <a:defRPr/>
            </a:pPr>
            <a:r>
              <a:rPr lang="fr-FR" dirty="0"/>
              <a:t>Quizz</a:t>
            </a:r>
          </a:p>
        </p:txBody>
      </p:sp>
      <p:sp>
        <p:nvSpPr>
          <p:cNvPr id="41987" name="Espace réservé du pied de page 4">
            <a:extLst>
              <a:ext uri="{FF2B5EF4-FFF2-40B4-BE49-F238E27FC236}">
                <a16:creationId xmlns:a16="http://schemas.microsoft.com/office/drawing/2014/main" id="{DA659A1F-3D9F-4012-B5F2-B3E0E08DE91B}"/>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fr-FR" altLang="fr-FR"/>
              <a:t>Interne Orange</a:t>
            </a:r>
          </a:p>
        </p:txBody>
      </p:sp>
      <p:sp>
        <p:nvSpPr>
          <p:cNvPr id="41988" name="Espace réservé du numéro de diapositive 5">
            <a:extLst>
              <a:ext uri="{FF2B5EF4-FFF2-40B4-BE49-F238E27FC236}">
                <a16:creationId xmlns:a16="http://schemas.microsoft.com/office/drawing/2014/main" id="{5F5C13FF-90FF-4525-B2D0-A43D814BF776}"/>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fld id="{6C8F533D-6DF3-4944-863E-01C6BCB6D54B}" type="slidenum">
              <a:rPr lang="fr-FR" altLang="fr-FR" smtClean="0"/>
              <a:pPr/>
              <a:t>2</a:t>
            </a:fld>
            <a:endParaRPr lang="fr-FR" altLang="fr-F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5A330-F8B4-48DC-9FE0-E01B908DBD66}"/>
              </a:ext>
            </a:extLst>
          </p:cNvPr>
          <p:cNvSpPr>
            <a:spLocks noGrp="1"/>
          </p:cNvSpPr>
          <p:nvPr>
            <p:ph type="title"/>
          </p:nvPr>
        </p:nvSpPr>
        <p:spPr>
          <a:xfrm>
            <a:off x="827088" y="268288"/>
            <a:ext cx="8066087" cy="742950"/>
          </a:xfrm>
        </p:spPr>
        <p:txBody>
          <a:bodyPr/>
          <a:lstStyle/>
          <a:p>
            <a:pPr>
              <a:defRPr/>
            </a:pPr>
            <a:r>
              <a:rPr lang="fr-FR" sz="2600" dirty="0"/>
              <a:t>Types de surdité : </a:t>
            </a:r>
            <a:r>
              <a:rPr lang="fr-FR" sz="2600" dirty="0">
                <a:solidFill>
                  <a:schemeClr val="bg1"/>
                </a:solidFill>
              </a:rPr>
              <a:t>degrés d’hypoacousie</a:t>
            </a:r>
          </a:p>
        </p:txBody>
      </p:sp>
      <p:sp>
        <p:nvSpPr>
          <p:cNvPr id="74755" name="Espace réservé du numéro de diapositive 5">
            <a:extLst>
              <a:ext uri="{FF2B5EF4-FFF2-40B4-BE49-F238E27FC236}">
                <a16:creationId xmlns:a16="http://schemas.microsoft.com/office/drawing/2014/main" id="{31DCF281-3D62-46BF-BB92-35864372D0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1F4AE2-58C0-4E17-BD30-1CB7E42F6A50}" type="slidenum">
              <a:rPr lang="fr-FR" altLang="fr-FR"/>
              <a:pPr/>
              <a:t>20</a:t>
            </a:fld>
            <a:endParaRPr lang="fr-FR" altLang="fr-FR"/>
          </a:p>
        </p:txBody>
      </p:sp>
      <p:grpSp>
        <p:nvGrpSpPr>
          <p:cNvPr id="74756" name="Groupe 37">
            <a:extLst>
              <a:ext uri="{FF2B5EF4-FFF2-40B4-BE49-F238E27FC236}">
                <a16:creationId xmlns:a16="http://schemas.microsoft.com/office/drawing/2014/main" id="{98707059-D31D-4A40-B911-2A759B6A6037}"/>
              </a:ext>
            </a:extLst>
          </p:cNvPr>
          <p:cNvGrpSpPr>
            <a:grpSpLocks/>
          </p:cNvGrpSpPr>
          <p:nvPr/>
        </p:nvGrpSpPr>
        <p:grpSpPr bwMode="auto">
          <a:xfrm>
            <a:off x="3155950" y="1216025"/>
            <a:ext cx="5676900" cy="3743325"/>
            <a:chOff x="3491880" y="1275606"/>
            <a:chExt cx="5676900" cy="3743325"/>
          </a:xfrm>
        </p:grpSpPr>
        <p:pic>
          <p:nvPicPr>
            <p:cNvPr id="39" name="Image 38" title="Audiogramme avec indentification du positionnelent">
              <a:extLst>
                <a:ext uri="{FF2B5EF4-FFF2-40B4-BE49-F238E27FC236}">
                  <a16:creationId xmlns:a16="http://schemas.microsoft.com/office/drawing/2014/main" id="{F69A36A7-7BC6-4ABA-9A1A-B65733E5AE8E}"/>
                </a:ext>
              </a:extLst>
            </p:cNvPr>
            <p:cNvPicPr>
              <a:picLocks noChangeAspect="1"/>
            </p:cNvPicPr>
            <p:nvPr/>
          </p:nvPicPr>
          <p:blipFill>
            <a:blip r:embed="rId3"/>
            <a:stretch>
              <a:fillRect/>
            </a:stretch>
          </p:blipFill>
          <p:spPr>
            <a:xfrm>
              <a:off x="3491880" y="1275606"/>
              <a:ext cx="5676900" cy="3743325"/>
            </a:xfrm>
            <a:prstGeom prst="rect">
              <a:avLst/>
            </a:prstGeom>
          </p:spPr>
        </p:pic>
        <p:sp>
          <p:nvSpPr>
            <p:cNvPr id="74791" name="ZoneTexte 39">
              <a:extLst>
                <a:ext uri="{FF2B5EF4-FFF2-40B4-BE49-F238E27FC236}">
                  <a16:creationId xmlns:a16="http://schemas.microsoft.com/office/drawing/2014/main" id="{07C18F7D-6341-44D0-8196-1F1B44129C5B}"/>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sp>
        <p:nvSpPr>
          <p:cNvPr id="47" name="ZoneTexte 46">
            <a:extLst>
              <a:ext uri="{FF2B5EF4-FFF2-40B4-BE49-F238E27FC236}">
                <a16:creationId xmlns:a16="http://schemas.microsoft.com/office/drawing/2014/main" id="{ACACC844-D363-474B-B2FB-E637FE0FD0DA}"/>
              </a:ext>
            </a:extLst>
          </p:cNvPr>
          <p:cNvSpPr txBox="1">
            <a:spLocks noChangeArrowheads="1"/>
          </p:cNvSpPr>
          <p:nvPr/>
        </p:nvSpPr>
        <p:spPr bwMode="auto">
          <a:xfrm>
            <a:off x="309563" y="1903413"/>
            <a:ext cx="311785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003E6C"/>
                </a:solidFill>
              </a:rPr>
              <a:t>Hier, je suis allée visiter le zoo</a:t>
            </a:r>
          </a:p>
        </p:txBody>
      </p:sp>
      <p:grpSp>
        <p:nvGrpSpPr>
          <p:cNvPr id="74758" name="Groupe 47">
            <a:extLst>
              <a:ext uri="{FF2B5EF4-FFF2-40B4-BE49-F238E27FC236}">
                <a16:creationId xmlns:a16="http://schemas.microsoft.com/office/drawing/2014/main" id="{5ADB7530-4654-443C-A1BA-5866C2BD6582}"/>
              </a:ext>
            </a:extLst>
          </p:cNvPr>
          <p:cNvGrpSpPr>
            <a:grpSpLocks/>
          </p:cNvGrpSpPr>
          <p:nvPr/>
        </p:nvGrpSpPr>
        <p:grpSpPr bwMode="auto">
          <a:xfrm>
            <a:off x="171450" y="2082800"/>
            <a:ext cx="8529638" cy="2627313"/>
            <a:chOff x="590475" y="2083192"/>
            <a:chExt cx="8529005" cy="2627000"/>
          </a:xfrm>
        </p:grpSpPr>
        <p:sp>
          <p:nvSpPr>
            <p:cNvPr id="74778" name="ZoneTexte 48">
              <a:extLst>
                <a:ext uri="{FF2B5EF4-FFF2-40B4-BE49-F238E27FC236}">
                  <a16:creationId xmlns:a16="http://schemas.microsoft.com/office/drawing/2014/main" id="{8C259851-34F2-4F87-83FE-8E327606E07F}"/>
                </a:ext>
              </a:extLst>
            </p:cNvPr>
            <p:cNvSpPr txBox="1">
              <a:spLocks noChangeArrowheads="1"/>
            </p:cNvSpPr>
            <p:nvPr/>
          </p:nvSpPr>
          <p:spPr bwMode="auto">
            <a:xfrm>
              <a:off x="2978216" y="3461484"/>
              <a:ext cx="1210588"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Modérément sévère</a:t>
              </a:r>
            </a:p>
          </p:txBody>
        </p:sp>
        <p:grpSp>
          <p:nvGrpSpPr>
            <p:cNvPr id="74779" name="Groupe 49">
              <a:extLst>
                <a:ext uri="{FF2B5EF4-FFF2-40B4-BE49-F238E27FC236}">
                  <a16:creationId xmlns:a16="http://schemas.microsoft.com/office/drawing/2014/main" id="{F2E3C35E-ADC6-488A-BC19-BA4DA0537CAB}"/>
                </a:ext>
              </a:extLst>
            </p:cNvPr>
            <p:cNvGrpSpPr>
              <a:grpSpLocks/>
            </p:cNvGrpSpPr>
            <p:nvPr/>
          </p:nvGrpSpPr>
          <p:grpSpPr bwMode="auto">
            <a:xfrm>
              <a:off x="590475" y="2083192"/>
              <a:ext cx="8529005" cy="2627000"/>
              <a:chOff x="590475" y="2083192"/>
              <a:chExt cx="8529005" cy="2627000"/>
            </a:xfrm>
          </p:grpSpPr>
          <p:cxnSp>
            <p:nvCxnSpPr>
              <p:cNvPr id="51" name="Connecteur droit 50">
                <a:extLst>
                  <a:ext uri="{FF2B5EF4-FFF2-40B4-BE49-F238E27FC236}">
                    <a16:creationId xmlns:a16="http://schemas.microsoft.com/office/drawing/2014/main" id="{F2D850F9-4E68-4BB2-941A-2D1B7B5BC9C4}"/>
                  </a:ext>
                </a:extLst>
              </p:cNvPr>
              <p:cNvCxnSpPr/>
              <p:nvPr/>
            </p:nvCxnSpPr>
            <p:spPr>
              <a:xfrm flipH="1">
                <a:off x="590475" y="2427639"/>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2" name="Connecteur droit 51">
                <a:extLst>
                  <a:ext uri="{FF2B5EF4-FFF2-40B4-BE49-F238E27FC236}">
                    <a16:creationId xmlns:a16="http://schemas.microsoft.com/office/drawing/2014/main" id="{2047ED5C-1A46-4BB1-A448-6289E1B1159B}"/>
                  </a:ext>
                </a:extLst>
              </p:cNvPr>
              <p:cNvCxnSpPr/>
              <p:nvPr/>
            </p:nvCxnSpPr>
            <p:spPr>
              <a:xfrm flipH="1" flipV="1">
                <a:off x="611111" y="2835577"/>
                <a:ext cx="8508369" cy="14286"/>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3" name="Connecteur droit 52">
                <a:extLst>
                  <a:ext uri="{FF2B5EF4-FFF2-40B4-BE49-F238E27FC236}">
                    <a16:creationId xmlns:a16="http://schemas.microsoft.com/office/drawing/2014/main" id="{C8854638-6024-425F-940C-FAFCBD1DC15C}"/>
                  </a:ext>
                </a:extLst>
              </p:cNvPr>
              <p:cNvCxnSpPr/>
              <p:nvPr/>
            </p:nvCxnSpPr>
            <p:spPr>
              <a:xfrm flipH="1">
                <a:off x="590475" y="3229230"/>
                <a:ext cx="8517893"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4" name="Connecteur droit 53">
                <a:extLst>
                  <a:ext uri="{FF2B5EF4-FFF2-40B4-BE49-F238E27FC236}">
                    <a16:creationId xmlns:a16="http://schemas.microsoft.com/office/drawing/2014/main" id="{D4E1D428-F3F9-4EE0-9357-FEBAA703DBDF}"/>
                  </a:ext>
                </a:extLst>
              </p:cNvPr>
              <p:cNvCxnSpPr/>
              <p:nvPr/>
            </p:nvCxnSpPr>
            <p:spPr>
              <a:xfrm flipH="1">
                <a:off x="590475" y="3622884"/>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5" name="Connecteur droit 54">
                <a:extLst>
                  <a:ext uri="{FF2B5EF4-FFF2-40B4-BE49-F238E27FC236}">
                    <a16:creationId xmlns:a16="http://schemas.microsoft.com/office/drawing/2014/main" id="{CBB0431F-BD0A-47C9-B832-22F0C4A79F2E}"/>
                  </a:ext>
                </a:extLst>
              </p:cNvPr>
              <p:cNvCxnSpPr/>
              <p:nvPr/>
            </p:nvCxnSpPr>
            <p:spPr>
              <a:xfrm flipH="1">
                <a:off x="590475" y="4156220"/>
                <a:ext cx="8522655"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sp>
            <p:nvSpPr>
              <p:cNvPr id="74785" name="ZoneTexte 55">
                <a:extLst>
                  <a:ext uri="{FF2B5EF4-FFF2-40B4-BE49-F238E27FC236}">
                    <a16:creationId xmlns:a16="http://schemas.microsoft.com/office/drawing/2014/main" id="{B09CB000-8479-455F-B24A-7373416986D0}"/>
                  </a:ext>
                </a:extLst>
              </p:cNvPr>
              <p:cNvSpPr txBox="1">
                <a:spLocks noChangeArrowheads="1"/>
              </p:cNvSpPr>
              <p:nvPr/>
            </p:nvSpPr>
            <p:spPr bwMode="auto">
              <a:xfrm>
                <a:off x="3560281" y="2083192"/>
                <a:ext cx="62068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Normale</a:t>
                </a:r>
              </a:p>
            </p:txBody>
          </p:sp>
          <p:sp>
            <p:nvSpPr>
              <p:cNvPr id="74786" name="ZoneTexte 56">
                <a:extLst>
                  <a:ext uri="{FF2B5EF4-FFF2-40B4-BE49-F238E27FC236}">
                    <a16:creationId xmlns:a16="http://schemas.microsoft.com/office/drawing/2014/main" id="{2DC7665A-C5FA-4087-A929-1C19511B7054}"/>
                  </a:ext>
                </a:extLst>
              </p:cNvPr>
              <p:cNvSpPr txBox="1">
                <a:spLocks noChangeArrowheads="1"/>
              </p:cNvSpPr>
              <p:nvPr/>
            </p:nvSpPr>
            <p:spPr bwMode="auto">
              <a:xfrm>
                <a:off x="3623471" y="2602469"/>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Légère</a:t>
                </a:r>
              </a:p>
            </p:txBody>
          </p:sp>
          <p:sp>
            <p:nvSpPr>
              <p:cNvPr id="74787" name="ZoneTexte 57">
                <a:extLst>
                  <a:ext uri="{FF2B5EF4-FFF2-40B4-BE49-F238E27FC236}">
                    <a16:creationId xmlns:a16="http://schemas.microsoft.com/office/drawing/2014/main" id="{3C927D54-41ED-41DE-9EAA-353670952942}"/>
                  </a:ext>
                </a:extLst>
              </p:cNvPr>
              <p:cNvSpPr txBox="1">
                <a:spLocks noChangeArrowheads="1"/>
              </p:cNvSpPr>
              <p:nvPr/>
            </p:nvSpPr>
            <p:spPr bwMode="auto">
              <a:xfrm>
                <a:off x="3530210" y="2967192"/>
                <a:ext cx="65915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Modérée</a:t>
                </a:r>
              </a:p>
            </p:txBody>
          </p:sp>
          <p:sp>
            <p:nvSpPr>
              <p:cNvPr id="74788" name="ZoneTexte 58">
                <a:extLst>
                  <a:ext uri="{FF2B5EF4-FFF2-40B4-BE49-F238E27FC236}">
                    <a16:creationId xmlns:a16="http://schemas.microsoft.com/office/drawing/2014/main" id="{FAF06B17-34E1-4818-B311-94BC6B5E273A}"/>
                  </a:ext>
                </a:extLst>
              </p:cNvPr>
              <p:cNvSpPr txBox="1">
                <a:spLocks noChangeArrowheads="1"/>
              </p:cNvSpPr>
              <p:nvPr/>
            </p:nvSpPr>
            <p:spPr bwMode="auto">
              <a:xfrm>
                <a:off x="3617989" y="3939902"/>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Sévère</a:t>
                </a:r>
              </a:p>
            </p:txBody>
          </p:sp>
          <p:sp>
            <p:nvSpPr>
              <p:cNvPr id="74789" name="ZoneTexte 59">
                <a:extLst>
                  <a:ext uri="{FF2B5EF4-FFF2-40B4-BE49-F238E27FC236}">
                    <a16:creationId xmlns:a16="http://schemas.microsoft.com/office/drawing/2014/main" id="{DD6FECE6-8950-4520-9385-CE3A5AE91A8B}"/>
                  </a:ext>
                </a:extLst>
              </p:cNvPr>
              <p:cNvSpPr txBox="1">
                <a:spLocks noChangeArrowheads="1"/>
              </p:cNvSpPr>
              <p:nvPr/>
            </p:nvSpPr>
            <p:spPr bwMode="auto">
              <a:xfrm>
                <a:off x="3532514" y="4479360"/>
                <a:ext cx="65274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Profonde</a:t>
                </a:r>
              </a:p>
            </p:txBody>
          </p:sp>
        </p:grpSp>
      </p:grpSp>
      <p:grpSp>
        <p:nvGrpSpPr>
          <p:cNvPr id="61" name="Groupe 60">
            <a:extLst>
              <a:ext uri="{FF2B5EF4-FFF2-40B4-BE49-F238E27FC236}">
                <a16:creationId xmlns:a16="http://schemas.microsoft.com/office/drawing/2014/main" id="{62ACE108-568C-479B-AB2F-730F006869F9}"/>
              </a:ext>
            </a:extLst>
          </p:cNvPr>
          <p:cNvGrpSpPr>
            <a:grpSpLocks/>
          </p:cNvGrpSpPr>
          <p:nvPr/>
        </p:nvGrpSpPr>
        <p:grpSpPr bwMode="auto">
          <a:xfrm>
            <a:off x="309563" y="2355850"/>
            <a:ext cx="7659687" cy="411163"/>
            <a:chOff x="611560" y="2355726"/>
            <a:chExt cx="7659849" cy="410562"/>
          </a:xfrm>
        </p:grpSpPr>
        <p:sp>
          <p:nvSpPr>
            <p:cNvPr id="74776" name="ZoneTexte 61">
              <a:extLst>
                <a:ext uri="{FF2B5EF4-FFF2-40B4-BE49-F238E27FC236}">
                  <a16:creationId xmlns:a16="http://schemas.microsoft.com/office/drawing/2014/main" id="{CAE16639-C505-4235-9266-D88F0D7CCB89}"/>
                </a:ext>
              </a:extLst>
            </p:cNvPr>
            <p:cNvSpPr txBox="1">
              <a:spLocks noChangeArrowheads="1"/>
            </p:cNvSpPr>
            <p:nvPr/>
          </p:nvSpPr>
          <p:spPr bwMode="auto">
            <a:xfrm>
              <a:off x="611560" y="2427734"/>
              <a:ext cx="294022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FF6600"/>
                  </a:solidFill>
                </a:rPr>
                <a:t>Hier, je </a:t>
              </a:r>
              <a:r>
                <a:rPr lang="fr-FR" altLang="fr-FR" sz="1600">
                  <a:solidFill>
                    <a:schemeClr val="bg1"/>
                  </a:solidFill>
                </a:rPr>
                <a:t> </a:t>
              </a:r>
              <a:r>
                <a:rPr lang="fr-FR" altLang="fr-FR" sz="1600">
                  <a:solidFill>
                    <a:srgbClr val="FF6600"/>
                  </a:solidFill>
                </a:rPr>
                <a:t>.uis allée visiter le zoo</a:t>
              </a:r>
            </a:p>
          </p:txBody>
        </p:sp>
        <p:sp>
          <p:nvSpPr>
            <p:cNvPr id="63" name="Forme libre 62">
              <a:extLst>
                <a:ext uri="{FF2B5EF4-FFF2-40B4-BE49-F238E27FC236}">
                  <a16:creationId xmlns:a16="http://schemas.microsoft.com/office/drawing/2014/main" id="{672F6420-FDFE-4B8D-B4FA-6E61227F8AF3}"/>
                </a:ext>
              </a:extLst>
            </p:cNvPr>
            <p:cNvSpPr/>
            <p:nvPr/>
          </p:nvSpPr>
          <p:spPr>
            <a:xfrm>
              <a:off x="4394652" y="2355726"/>
              <a:ext cx="3876757" cy="339228"/>
            </a:xfrm>
            <a:custGeom>
              <a:avLst/>
              <a:gdLst>
                <a:gd name="connsiteX0" fmla="*/ 0 w 3876675"/>
                <a:gd name="connsiteY0" fmla="*/ 175946 h 338917"/>
                <a:gd name="connsiteX1" fmla="*/ 1219200 w 3876675"/>
                <a:gd name="connsiteY1" fmla="*/ 4496 h 338917"/>
                <a:gd name="connsiteX2" fmla="*/ 2571750 w 3876675"/>
                <a:gd name="connsiteY2" fmla="*/ 337871 h 338917"/>
                <a:gd name="connsiteX3" fmla="*/ 3876675 w 3876675"/>
                <a:gd name="connsiteY3" fmla="*/ 109271 h 338917"/>
              </a:gdLst>
              <a:ahLst/>
              <a:cxnLst>
                <a:cxn ang="0">
                  <a:pos x="connsiteX0" y="connsiteY0"/>
                </a:cxn>
                <a:cxn ang="0">
                  <a:pos x="connsiteX1" y="connsiteY1"/>
                </a:cxn>
                <a:cxn ang="0">
                  <a:pos x="connsiteX2" y="connsiteY2"/>
                </a:cxn>
                <a:cxn ang="0">
                  <a:pos x="connsiteX3" y="connsiteY3"/>
                </a:cxn>
              </a:cxnLst>
              <a:rect l="l" t="t" r="r" b="b"/>
              <a:pathLst>
                <a:path w="3876675" h="338917">
                  <a:moveTo>
                    <a:pt x="0" y="175946"/>
                  </a:moveTo>
                  <a:cubicBezTo>
                    <a:pt x="395287" y="76727"/>
                    <a:pt x="790575" y="-22491"/>
                    <a:pt x="1219200" y="4496"/>
                  </a:cubicBezTo>
                  <a:cubicBezTo>
                    <a:pt x="1647825" y="31483"/>
                    <a:pt x="2128838" y="320409"/>
                    <a:pt x="2571750" y="337871"/>
                  </a:cubicBezTo>
                  <a:cubicBezTo>
                    <a:pt x="3014663" y="355334"/>
                    <a:pt x="3662362" y="148959"/>
                    <a:pt x="3876675" y="109271"/>
                  </a:cubicBezTo>
                </a:path>
              </a:pathLst>
            </a:cu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grpSp>
      <p:grpSp>
        <p:nvGrpSpPr>
          <p:cNvPr id="64" name="Groupe 63">
            <a:extLst>
              <a:ext uri="{FF2B5EF4-FFF2-40B4-BE49-F238E27FC236}">
                <a16:creationId xmlns:a16="http://schemas.microsoft.com/office/drawing/2014/main" id="{BC142A99-B204-48DD-8D5D-9C8CF309C293}"/>
              </a:ext>
            </a:extLst>
          </p:cNvPr>
          <p:cNvGrpSpPr>
            <a:grpSpLocks/>
          </p:cNvGrpSpPr>
          <p:nvPr/>
        </p:nvGrpSpPr>
        <p:grpSpPr bwMode="auto">
          <a:xfrm>
            <a:off x="231775" y="2633663"/>
            <a:ext cx="7739063" cy="693737"/>
            <a:chOff x="999730" y="2633127"/>
            <a:chExt cx="7738300" cy="693886"/>
          </a:xfrm>
        </p:grpSpPr>
        <p:sp>
          <p:nvSpPr>
            <p:cNvPr id="74774" name="ZoneTexte 64">
              <a:extLst>
                <a:ext uri="{FF2B5EF4-FFF2-40B4-BE49-F238E27FC236}">
                  <a16:creationId xmlns:a16="http://schemas.microsoft.com/office/drawing/2014/main" id="{570C7023-8466-40C3-8CB8-5C474244B724}"/>
                </a:ext>
              </a:extLst>
            </p:cNvPr>
            <p:cNvSpPr txBox="1">
              <a:spLocks noChangeArrowheads="1"/>
            </p:cNvSpPr>
            <p:nvPr/>
          </p:nvSpPr>
          <p:spPr bwMode="auto">
            <a:xfrm>
              <a:off x="999730" y="2859782"/>
              <a:ext cx="292419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7030A0"/>
                  </a:solidFill>
                </a:rPr>
                <a:t>..er,</a:t>
              </a:r>
              <a:r>
                <a:rPr lang="fr-FR" altLang="fr-FR" sz="1600"/>
                <a:t> </a:t>
              </a:r>
              <a:r>
                <a:rPr lang="fr-FR" altLang="fr-FR" sz="1600">
                  <a:solidFill>
                    <a:srgbClr val="7030A0"/>
                  </a:solidFill>
                </a:rPr>
                <a:t>je su..</a:t>
              </a:r>
              <a:r>
                <a:rPr lang="fr-FR" altLang="fr-FR" sz="1600">
                  <a:solidFill>
                    <a:schemeClr val="bg1"/>
                  </a:solidFill>
                </a:rPr>
                <a:t>  </a:t>
              </a:r>
              <a:r>
                <a:rPr lang="fr-FR" altLang="fr-FR" sz="1600">
                  <a:solidFill>
                    <a:srgbClr val="7030A0"/>
                  </a:solidFill>
                </a:rPr>
                <a:t>.llée</a:t>
              </a:r>
              <a:r>
                <a:rPr lang="fr-FR" altLang="fr-FR" sz="1600"/>
                <a:t> </a:t>
              </a:r>
              <a:r>
                <a:rPr lang="fr-FR" altLang="fr-FR" sz="1600">
                  <a:solidFill>
                    <a:schemeClr val="bg1"/>
                  </a:solidFill>
                </a:rPr>
                <a:t> </a:t>
              </a:r>
              <a:r>
                <a:rPr lang="fr-FR" altLang="fr-FR" sz="1600">
                  <a:solidFill>
                    <a:srgbClr val="7030A0"/>
                  </a:solidFill>
                </a:rPr>
                <a:t>.i.iter</a:t>
              </a:r>
              <a:r>
                <a:rPr lang="fr-FR" altLang="fr-FR" sz="1600"/>
                <a:t> </a:t>
              </a:r>
              <a:r>
                <a:rPr lang="fr-FR" altLang="fr-FR" sz="1600">
                  <a:solidFill>
                    <a:srgbClr val="7030A0"/>
                  </a:solidFill>
                </a:rPr>
                <a:t>le</a:t>
              </a:r>
              <a:r>
                <a:rPr lang="fr-FR" altLang="fr-FR" sz="1600"/>
                <a:t> </a:t>
              </a:r>
              <a:r>
                <a:rPr lang="fr-FR" altLang="fr-FR" sz="1600">
                  <a:solidFill>
                    <a:schemeClr val="bg1"/>
                  </a:solidFill>
                </a:rPr>
                <a:t> </a:t>
              </a:r>
              <a:r>
                <a:rPr lang="fr-FR" altLang="fr-FR" sz="1600">
                  <a:solidFill>
                    <a:srgbClr val="7030A0"/>
                  </a:solidFill>
                </a:rPr>
                <a:t>.oo</a:t>
              </a:r>
            </a:p>
          </p:txBody>
        </p:sp>
        <p:sp>
          <p:nvSpPr>
            <p:cNvPr id="66" name="Forme libre 65">
              <a:extLst>
                <a:ext uri="{FF2B5EF4-FFF2-40B4-BE49-F238E27FC236}">
                  <a16:creationId xmlns:a16="http://schemas.microsoft.com/office/drawing/2014/main" id="{493FEEA0-D302-4276-B120-9A2F107D50C5}"/>
                </a:ext>
              </a:extLst>
            </p:cNvPr>
            <p:cNvSpPr/>
            <p:nvPr/>
          </p:nvSpPr>
          <p:spPr>
            <a:xfrm>
              <a:off x="4923643" y="2633127"/>
              <a:ext cx="3814387" cy="693886"/>
            </a:xfrm>
            <a:custGeom>
              <a:avLst/>
              <a:gdLst>
                <a:gd name="connsiteX0" fmla="*/ 0 w 3971925"/>
                <a:gd name="connsiteY0" fmla="*/ 0 h 419905"/>
                <a:gd name="connsiteX1" fmla="*/ 1981200 w 3971925"/>
                <a:gd name="connsiteY1" fmla="*/ 295275 h 419905"/>
                <a:gd name="connsiteX2" fmla="*/ 2647950 w 3971925"/>
                <a:gd name="connsiteY2" fmla="*/ 190500 h 419905"/>
                <a:gd name="connsiteX3" fmla="*/ 3314700 w 3971925"/>
                <a:gd name="connsiteY3" fmla="*/ 419100 h 419905"/>
                <a:gd name="connsiteX4" fmla="*/ 3971925 w 3971925"/>
                <a:gd name="connsiteY4" fmla="*/ 95250 h 41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1925" h="419905">
                  <a:moveTo>
                    <a:pt x="0" y="0"/>
                  </a:moveTo>
                  <a:cubicBezTo>
                    <a:pt x="769937" y="131762"/>
                    <a:pt x="1539875" y="263525"/>
                    <a:pt x="1981200" y="295275"/>
                  </a:cubicBezTo>
                  <a:cubicBezTo>
                    <a:pt x="2422525" y="327025"/>
                    <a:pt x="2425700" y="169863"/>
                    <a:pt x="2647950" y="190500"/>
                  </a:cubicBezTo>
                  <a:cubicBezTo>
                    <a:pt x="2870200" y="211138"/>
                    <a:pt x="3094038" y="434975"/>
                    <a:pt x="3314700" y="419100"/>
                  </a:cubicBezTo>
                  <a:cubicBezTo>
                    <a:pt x="3535362" y="403225"/>
                    <a:pt x="3971925" y="95250"/>
                    <a:pt x="3971925" y="9525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67" name="Groupe 66">
            <a:extLst>
              <a:ext uri="{FF2B5EF4-FFF2-40B4-BE49-F238E27FC236}">
                <a16:creationId xmlns:a16="http://schemas.microsoft.com/office/drawing/2014/main" id="{C2F69D9B-BA5A-4C99-B603-679717C3CD4F}"/>
              </a:ext>
            </a:extLst>
          </p:cNvPr>
          <p:cNvGrpSpPr>
            <a:grpSpLocks/>
          </p:cNvGrpSpPr>
          <p:nvPr/>
        </p:nvGrpSpPr>
        <p:grpSpPr bwMode="auto">
          <a:xfrm>
            <a:off x="165100" y="2889250"/>
            <a:ext cx="7731125" cy="835025"/>
            <a:chOff x="467544" y="2889192"/>
            <a:chExt cx="7731857" cy="834686"/>
          </a:xfrm>
        </p:grpSpPr>
        <p:sp>
          <p:nvSpPr>
            <p:cNvPr id="74772" name="ZoneTexte 67">
              <a:extLst>
                <a:ext uri="{FF2B5EF4-FFF2-40B4-BE49-F238E27FC236}">
                  <a16:creationId xmlns:a16="http://schemas.microsoft.com/office/drawing/2014/main" id="{5ED983A3-289E-4CBF-809A-4936EFFCC9B9}"/>
                </a:ext>
              </a:extLst>
            </p:cNvPr>
            <p:cNvSpPr txBox="1">
              <a:spLocks noChangeArrowheads="1"/>
            </p:cNvSpPr>
            <p:nvPr/>
          </p:nvSpPr>
          <p:spPr bwMode="auto">
            <a:xfrm>
              <a:off x="467544" y="3291830"/>
              <a:ext cx="3360215"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00B050"/>
                  </a:solidFill>
                </a:rPr>
                <a:t>…e.</a:t>
              </a:r>
              <a:r>
                <a:rPr lang="fr-FR" altLang="fr-FR" sz="1600">
                  <a:solidFill>
                    <a:schemeClr val="bg1"/>
                  </a:solidFill>
                </a:rPr>
                <a:t>r</a:t>
              </a:r>
              <a:r>
                <a:rPr lang="fr-FR" altLang="fr-FR" sz="1600">
                  <a:solidFill>
                    <a:srgbClr val="00B050"/>
                  </a:solidFill>
                </a:rPr>
                <a:t>, </a:t>
              </a:r>
              <a:r>
                <a:rPr lang="fr-FR" altLang="fr-FR" sz="1600">
                  <a:solidFill>
                    <a:schemeClr val="bg1"/>
                  </a:solidFill>
                </a:rPr>
                <a:t> </a:t>
              </a:r>
              <a:r>
                <a:rPr lang="fr-FR" altLang="fr-FR" sz="1600">
                  <a:solidFill>
                    <a:srgbClr val="00B050"/>
                  </a:solidFill>
                </a:rPr>
                <a:t>.e</a:t>
              </a:r>
              <a:r>
                <a:rPr lang="fr-FR" altLang="fr-FR" sz="1600">
                  <a:solidFill>
                    <a:schemeClr val="bg1"/>
                  </a:solidFill>
                </a:rPr>
                <a:t>  </a:t>
              </a:r>
              <a:r>
                <a:rPr lang="fr-FR" altLang="fr-FR" sz="1600">
                  <a:solidFill>
                    <a:srgbClr val="00B050"/>
                  </a:solidFill>
                </a:rPr>
                <a:t>s.is</a:t>
              </a:r>
              <a:r>
                <a:rPr lang="fr-FR" altLang="fr-FR" sz="1600">
                  <a:solidFill>
                    <a:schemeClr val="bg1"/>
                  </a:solidFill>
                </a:rPr>
                <a:t>   </a:t>
              </a:r>
              <a:r>
                <a:rPr lang="fr-FR" altLang="fr-FR" sz="1600">
                  <a:solidFill>
                    <a:srgbClr val="00B050"/>
                  </a:solidFill>
                </a:rPr>
                <a:t>.llée  ....er</a:t>
              </a:r>
              <a:r>
                <a:rPr lang="fr-FR" altLang="fr-FR" sz="1600">
                  <a:solidFill>
                    <a:schemeClr val="bg1"/>
                  </a:solidFill>
                </a:rPr>
                <a:t> </a:t>
              </a:r>
              <a:r>
                <a:rPr lang="fr-FR" altLang="fr-FR" sz="1600">
                  <a:solidFill>
                    <a:srgbClr val="00B050"/>
                  </a:solidFill>
                </a:rPr>
                <a:t>le … </a:t>
              </a:r>
              <a:r>
                <a:rPr lang="fr-FR" altLang="fr-FR" sz="1600">
                  <a:solidFill>
                    <a:schemeClr val="bg1"/>
                  </a:solidFill>
                </a:rPr>
                <a:t>   </a:t>
              </a:r>
            </a:p>
          </p:txBody>
        </p:sp>
        <p:sp>
          <p:nvSpPr>
            <p:cNvPr id="69" name="Forme libre 68">
              <a:extLst>
                <a:ext uri="{FF2B5EF4-FFF2-40B4-BE49-F238E27FC236}">
                  <a16:creationId xmlns:a16="http://schemas.microsoft.com/office/drawing/2014/main" id="{3565A3CE-D115-4A32-9C20-AEBE2729E8B9}"/>
                </a:ext>
              </a:extLst>
            </p:cNvPr>
            <p:cNvSpPr/>
            <p:nvPr/>
          </p:nvSpPr>
          <p:spPr>
            <a:xfrm>
              <a:off x="4322359" y="2889192"/>
              <a:ext cx="3877042" cy="834686"/>
            </a:xfrm>
            <a:custGeom>
              <a:avLst/>
              <a:gdLst>
                <a:gd name="connsiteX0" fmla="*/ 0 w 3876675"/>
                <a:gd name="connsiteY0" fmla="*/ 0 h 834686"/>
                <a:gd name="connsiteX1" fmla="*/ 657225 w 3876675"/>
                <a:gd name="connsiteY1" fmla="*/ 152400 h 834686"/>
                <a:gd name="connsiteX2" fmla="*/ 1114425 w 3876675"/>
                <a:gd name="connsiteY2" fmla="*/ 371475 h 834686"/>
                <a:gd name="connsiteX3" fmla="*/ 1704975 w 3876675"/>
                <a:gd name="connsiteY3" fmla="*/ 447675 h 834686"/>
                <a:gd name="connsiteX4" fmla="*/ 2381250 w 3876675"/>
                <a:gd name="connsiteY4" fmla="*/ 714375 h 834686"/>
                <a:gd name="connsiteX5" fmla="*/ 2905125 w 3876675"/>
                <a:gd name="connsiteY5" fmla="*/ 790575 h 834686"/>
                <a:gd name="connsiteX6" fmla="*/ 3524250 w 3876675"/>
                <a:gd name="connsiteY6" fmla="*/ 828675 h 834686"/>
                <a:gd name="connsiteX7" fmla="*/ 3876675 w 3876675"/>
                <a:gd name="connsiteY7" fmla="*/ 828675 h 8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6675" h="834686">
                  <a:moveTo>
                    <a:pt x="0" y="0"/>
                  </a:moveTo>
                  <a:cubicBezTo>
                    <a:pt x="235744" y="45244"/>
                    <a:pt x="471488" y="90488"/>
                    <a:pt x="657225" y="152400"/>
                  </a:cubicBezTo>
                  <a:cubicBezTo>
                    <a:pt x="842963" y="214313"/>
                    <a:pt x="939800" y="322263"/>
                    <a:pt x="1114425" y="371475"/>
                  </a:cubicBezTo>
                  <a:cubicBezTo>
                    <a:pt x="1289050" y="420688"/>
                    <a:pt x="1493838" y="390525"/>
                    <a:pt x="1704975" y="447675"/>
                  </a:cubicBezTo>
                  <a:cubicBezTo>
                    <a:pt x="1916112" y="504825"/>
                    <a:pt x="2181225" y="657225"/>
                    <a:pt x="2381250" y="714375"/>
                  </a:cubicBezTo>
                  <a:cubicBezTo>
                    <a:pt x="2581275" y="771525"/>
                    <a:pt x="2714625" y="771525"/>
                    <a:pt x="2905125" y="790575"/>
                  </a:cubicBezTo>
                  <a:cubicBezTo>
                    <a:pt x="3095625" y="809625"/>
                    <a:pt x="3362325" y="822325"/>
                    <a:pt x="3524250" y="828675"/>
                  </a:cubicBezTo>
                  <a:cubicBezTo>
                    <a:pt x="3686175" y="835025"/>
                    <a:pt x="3806825" y="838200"/>
                    <a:pt x="3876675" y="828675"/>
                  </a:cubicBezTo>
                </a:path>
              </a:pathLst>
            </a:cu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13" name="Groupe 12">
            <a:extLst>
              <a:ext uri="{FF2B5EF4-FFF2-40B4-BE49-F238E27FC236}">
                <a16:creationId xmlns:a16="http://schemas.microsoft.com/office/drawing/2014/main" id="{C79611D3-52E2-4A11-BDFE-6EFFF5A9DDF4}"/>
              </a:ext>
            </a:extLst>
          </p:cNvPr>
          <p:cNvGrpSpPr/>
          <p:nvPr/>
        </p:nvGrpSpPr>
        <p:grpSpPr>
          <a:xfrm>
            <a:off x="3595384" y="979465"/>
            <a:ext cx="4615774" cy="800197"/>
            <a:chOff x="3273523" y="977558"/>
            <a:chExt cx="4615774" cy="800197"/>
          </a:xfrm>
          <a:solidFill>
            <a:schemeClr val="bg1">
              <a:lumMod val="75000"/>
            </a:schemeClr>
          </a:solidFill>
        </p:grpSpPr>
        <p:grpSp>
          <p:nvGrpSpPr>
            <p:cNvPr id="14" name="Groupe 13">
              <a:extLst>
                <a:ext uri="{FF2B5EF4-FFF2-40B4-BE49-F238E27FC236}">
                  <a16:creationId xmlns:a16="http://schemas.microsoft.com/office/drawing/2014/main" id="{AF337166-60D2-4AE6-B402-5CDC68F01007}"/>
                </a:ext>
              </a:extLst>
            </p:cNvPr>
            <p:cNvGrpSpPr/>
            <p:nvPr/>
          </p:nvGrpSpPr>
          <p:grpSpPr>
            <a:xfrm>
              <a:off x="3612853" y="1503004"/>
              <a:ext cx="3985224" cy="274751"/>
              <a:chOff x="3612853" y="1503004"/>
              <a:chExt cx="3985224" cy="274751"/>
            </a:xfrm>
            <a:grpFill/>
          </p:grpSpPr>
          <p:sp>
            <p:nvSpPr>
              <p:cNvPr id="21" name="Accolade ouvrante 20">
                <a:extLst>
                  <a:ext uri="{FF2B5EF4-FFF2-40B4-BE49-F238E27FC236}">
                    <a16:creationId xmlns:a16="http://schemas.microsoft.com/office/drawing/2014/main" id="{8436796C-6AA3-4345-B786-C21D25E14EFD}"/>
                  </a:ext>
                </a:extLst>
              </p:cNvPr>
              <p:cNvSpPr/>
              <p:nvPr/>
            </p:nvSpPr>
            <p:spPr>
              <a:xfrm rot="16200000">
                <a:off x="4239035" y="1020314"/>
                <a:ext cx="95872" cy="134823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2" name="Accolade ouvrante 21">
                <a:extLst>
                  <a:ext uri="{FF2B5EF4-FFF2-40B4-BE49-F238E27FC236}">
                    <a16:creationId xmlns:a16="http://schemas.microsoft.com/office/drawing/2014/main" id="{28EA21E5-E61E-4AAE-A34C-75463E1E2FFE}"/>
                  </a:ext>
                </a:extLst>
              </p:cNvPr>
              <p:cNvSpPr/>
              <p:nvPr/>
            </p:nvSpPr>
            <p:spPr>
              <a:xfrm rot="16200000">
                <a:off x="5566111" y="1078554"/>
                <a:ext cx="95872" cy="123175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3" name="Accolade ouvrante 22">
                <a:extLst>
                  <a:ext uri="{FF2B5EF4-FFF2-40B4-BE49-F238E27FC236}">
                    <a16:creationId xmlns:a16="http://schemas.microsoft.com/office/drawing/2014/main" id="{E2DD43EB-1083-4159-90FD-2AF45237F745}"/>
                  </a:ext>
                </a:extLst>
              </p:cNvPr>
              <p:cNvSpPr/>
              <p:nvPr/>
            </p:nvSpPr>
            <p:spPr>
              <a:xfrm rot="16200000">
                <a:off x="6884067" y="1056742"/>
                <a:ext cx="131876" cy="1296144"/>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18" name="ZoneTexte 17">
                <a:extLst>
                  <a:ext uri="{FF2B5EF4-FFF2-40B4-BE49-F238E27FC236}">
                    <a16:creationId xmlns:a16="http://schemas.microsoft.com/office/drawing/2014/main" id="{BD0F0331-42D0-448F-AA33-B19EBE86F1A5}"/>
                  </a:ext>
                </a:extLst>
              </p:cNvPr>
              <p:cNvSpPr txBox="1"/>
              <p:nvPr/>
            </p:nvSpPr>
            <p:spPr>
              <a:xfrm>
                <a:off x="3997677" y="1523839"/>
                <a:ext cx="590226" cy="253916"/>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graves</a:t>
                </a:r>
              </a:p>
            </p:txBody>
          </p:sp>
          <p:sp>
            <p:nvSpPr>
              <p:cNvPr id="19" name="ZoneTexte 18">
                <a:extLst>
                  <a:ext uri="{FF2B5EF4-FFF2-40B4-BE49-F238E27FC236}">
                    <a16:creationId xmlns:a16="http://schemas.microsoft.com/office/drawing/2014/main" id="{1FA9DA1A-F1BE-48AF-97F3-36EA0D2B9693}"/>
                  </a:ext>
                </a:extLst>
              </p:cNvPr>
              <p:cNvSpPr txBox="1"/>
              <p:nvPr/>
            </p:nvSpPr>
            <p:spPr>
              <a:xfrm>
                <a:off x="5305797" y="1529292"/>
                <a:ext cx="667170"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moyens</a:t>
                </a:r>
              </a:p>
            </p:txBody>
          </p:sp>
          <p:sp>
            <p:nvSpPr>
              <p:cNvPr id="20" name="ZoneTexte 19">
                <a:extLst>
                  <a:ext uri="{FF2B5EF4-FFF2-40B4-BE49-F238E27FC236}">
                    <a16:creationId xmlns:a16="http://schemas.microsoft.com/office/drawing/2014/main" id="{E0199FE7-5C3C-4ED7-8B49-38F5AC54F6C6}"/>
                  </a:ext>
                </a:extLst>
              </p:cNvPr>
              <p:cNvSpPr txBox="1"/>
              <p:nvPr/>
            </p:nvSpPr>
            <p:spPr>
              <a:xfrm>
                <a:off x="6700073" y="1503004"/>
                <a:ext cx="518091"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aigus</a:t>
                </a:r>
              </a:p>
            </p:txBody>
          </p:sp>
        </p:grpSp>
        <p:sp>
          <p:nvSpPr>
            <p:cNvPr id="16" name="Flèche droite 15">
              <a:extLst>
                <a:ext uri="{FF2B5EF4-FFF2-40B4-BE49-F238E27FC236}">
                  <a16:creationId xmlns:a16="http://schemas.microsoft.com/office/drawing/2014/main" id="{77BDBD85-4A9C-4298-9C1F-E40FA9D231E1}"/>
                </a:ext>
              </a:extLst>
            </p:cNvPr>
            <p:cNvSpPr/>
            <p:nvPr/>
          </p:nvSpPr>
          <p:spPr>
            <a:xfrm>
              <a:off x="3273523" y="977558"/>
              <a:ext cx="4615774" cy="38622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qualité du son (fréquences)</a:t>
              </a:r>
            </a:p>
          </p:txBody>
        </p:sp>
      </p:grpSp>
      <p:sp>
        <p:nvSpPr>
          <p:cNvPr id="71" name="Flèche vers le bas 70">
            <a:extLst>
              <a:ext uri="{FF2B5EF4-FFF2-40B4-BE49-F238E27FC236}">
                <a16:creationId xmlns:a16="http://schemas.microsoft.com/office/drawing/2014/main" id="{0D260631-98AA-488D-9EC8-A8CF2103149C}"/>
              </a:ext>
            </a:extLst>
          </p:cNvPr>
          <p:cNvSpPr/>
          <p:nvPr/>
        </p:nvSpPr>
        <p:spPr>
          <a:xfrm>
            <a:off x="8747125" y="1641475"/>
            <a:ext cx="469900" cy="32464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décibels</a:t>
            </a:r>
          </a:p>
        </p:txBody>
      </p:sp>
      <p:sp>
        <p:nvSpPr>
          <p:cNvPr id="70" name="Flèche vers le bas 69">
            <a:extLst>
              <a:ext uri="{FF2B5EF4-FFF2-40B4-BE49-F238E27FC236}">
                <a16:creationId xmlns:a16="http://schemas.microsoft.com/office/drawing/2014/main" id="{3A04DF03-3766-4203-81C4-BEA509536455}"/>
              </a:ext>
            </a:extLst>
          </p:cNvPr>
          <p:cNvSpPr/>
          <p:nvPr/>
        </p:nvSpPr>
        <p:spPr>
          <a:xfrm>
            <a:off x="-47625" y="1558925"/>
            <a:ext cx="430213" cy="33670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DEG</a:t>
            </a:r>
          </a:p>
          <a:p>
            <a:pPr algn="ctr">
              <a:defRPr/>
            </a:pPr>
            <a:r>
              <a:rPr lang="fr-FR" dirty="0">
                <a:solidFill>
                  <a:schemeClr val="tx1"/>
                </a:solidFill>
              </a:rPr>
              <a:t>R</a:t>
            </a:r>
            <a:r>
              <a:rPr lang="fr-FR" cap="all" dirty="0">
                <a:solidFill>
                  <a:schemeClr val="tx1"/>
                </a:solidFill>
              </a:rPr>
              <a:t>é</a:t>
            </a:r>
          </a:p>
          <a:p>
            <a:pPr algn="ctr">
              <a:defRPr/>
            </a:pPr>
            <a:r>
              <a:rPr lang="fr-FR" dirty="0">
                <a:solidFill>
                  <a:schemeClr val="tx1"/>
                </a:solidFill>
              </a:rPr>
              <a:t> de</a:t>
            </a:r>
          </a:p>
          <a:p>
            <a:pPr algn="ctr">
              <a:defRPr/>
            </a:pPr>
            <a:r>
              <a:rPr lang="fr-FR" dirty="0">
                <a:solidFill>
                  <a:schemeClr val="tx1"/>
                </a:solidFill>
              </a:rPr>
              <a:t> PERTE</a:t>
            </a:r>
          </a:p>
        </p:txBody>
      </p:sp>
      <p:sp>
        <p:nvSpPr>
          <p:cNvPr id="41" name="Ellipse 40">
            <a:hlinkClick r:id="rId4" tooltip="cellules ciliées c'est comme des touches de piano"/>
            <a:extLst>
              <a:ext uri="{FF2B5EF4-FFF2-40B4-BE49-F238E27FC236}">
                <a16:creationId xmlns:a16="http://schemas.microsoft.com/office/drawing/2014/main" id="{919F1CA6-1FFA-4DC8-9B87-77B5C5037B5A}"/>
              </a:ext>
            </a:extLst>
          </p:cNvPr>
          <p:cNvSpPr/>
          <p:nvPr/>
        </p:nvSpPr>
        <p:spPr>
          <a:xfrm>
            <a:off x="727075" y="4408488"/>
            <a:ext cx="1671638"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b="1" dirty="0">
                <a:solidFill>
                  <a:schemeClr val="tx1"/>
                </a:solidFill>
              </a:rPr>
              <a:t>explication</a:t>
            </a:r>
          </a:p>
        </p:txBody>
      </p:sp>
      <p:sp>
        <p:nvSpPr>
          <p:cNvPr id="74766" name="ZoneTexte 2">
            <a:extLst>
              <a:ext uri="{FF2B5EF4-FFF2-40B4-BE49-F238E27FC236}">
                <a16:creationId xmlns:a16="http://schemas.microsoft.com/office/drawing/2014/main" id="{B221E5A0-F6A0-4BA7-A407-46D3BD5345D3}"/>
              </a:ext>
            </a:extLst>
          </p:cNvPr>
          <p:cNvSpPr txBox="1">
            <a:spLocks noChangeArrowheads="1"/>
          </p:cNvSpPr>
          <p:nvPr/>
        </p:nvSpPr>
        <p:spPr bwMode="auto">
          <a:xfrm>
            <a:off x="6350" y="1052513"/>
            <a:ext cx="32956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Extrapolation car réalité plus complexe</a:t>
            </a:r>
          </a:p>
        </p:txBody>
      </p:sp>
      <p:sp>
        <p:nvSpPr>
          <p:cNvPr id="72719" name="ZoneTexte 4">
            <a:extLst>
              <a:ext uri="{FF2B5EF4-FFF2-40B4-BE49-F238E27FC236}">
                <a16:creationId xmlns:a16="http://schemas.microsoft.com/office/drawing/2014/main" id="{2E527E89-A930-4915-88B1-ADF8279DDB5E}"/>
              </a:ext>
            </a:extLst>
          </p:cNvPr>
          <p:cNvSpPr txBox="1">
            <a:spLocks noChangeArrowheads="1"/>
          </p:cNvSpPr>
          <p:nvPr/>
        </p:nvSpPr>
        <p:spPr bwMode="auto">
          <a:xfrm>
            <a:off x="4130675" y="741363"/>
            <a:ext cx="1082675" cy="246062"/>
          </a:xfrm>
          <a:prstGeom prst="rect">
            <a:avLst/>
          </a:prstGeom>
          <a:solidFill>
            <a:schemeClr val="bg1">
              <a:lumMod val="65000"/>
            </a:schemeClr>
          </a:solidFill>
          <a:ln>
            <a:noFill/>
          </a:ln>
        </p:spPr>
        <p:txBody>
          <a:bodyPr wrap="none" lIns="46800" tIns="0" rIns="46800" bIns="0">
            <a:spAutoFit/>
          </a:bodyPr>
          <a:lstStyle/>
          <a:p>
            <a:pPr>
              <a:defRPr/>
            </a:pPr>
            <a:r>
              <a:rPr lang="fr-FR" altLang="fr-FR" sz="1600" b="1"/>
              <a:t>+ voyelles</a:t>
            </a:r>
          </a:p>
        </p:txBody>
      </p:sp>
      <p:sp>
        <p:nvSpPr>
          <p:cNvPr id="72720" name="ZoneTexte 44">
            <a:extLst>
              <a:ext uri="{FF2B5EF4-FFF2-40B4-BE49-F238E27FC236}">
                <a16:creationId xmlns:a16="http://schemas.microsoft.com/office/drawing/2014/main" id="{CC325987-2F43-491F-ADF8-954E56035253}"/>
              </a:ext>
            </a:extLst>
          </p:cNvPr>
          <p:cNvSpPr txBox="1">
            <a:spLocks noChangeArrowheads="1"/>
          </p:cNvSpPr>
          <p:nvPr/>
        </p:nvSpPr>
        <p:spPr bwMode="auto">
          <a:xfrm>
            <a:off x="6642100" y="733425"/>
            <a:ext cx="1354138" cy="246063"/>
          </a:xfrm>
          <a:prstGeom prst="rect">
            <a:avLst/>
          </a:prstGeom>
          <a:solidFill>
            <a:schemeClr val="bg1">
              <a:lumMod val="65000"/>
            </a:schemeClr>
          </a:solidFill>
          <a:ln>
            <a:noFill/>
          </a:ln>
        </p:spPr>
        <p:txBody>
          <a:bodyPr wrap="none" lIns="46800" tIns="0" rIns="46800" bIns="0">
            <a:spAutoFit/>
          </a:bodyPr>
          <a:lstStyle/>
          <a:p>
            <a:pPr>
              <a:defRPr/>
            </a:pPr>
            <a:r>
              <a:rPr lang="fr-FR" altLang="fr-FR" sz="1600" b="1" dirty="0"/>
              <a:t>+ consonnes</a:t>
            </a:r>
          </a:p>
        </p:txBody>
      </p:sp>
      <p:grpSp>
        <p:nvGrpSpPr>
          <p:cNvPr id="46" name="Groupe 45">
            <a:extLst>
              <a:ext uri="{FF2B5EF4-FFF2-40B4-BE49-F238E27FC236}">
                <a16:creationId xmlns:a16="http://schemas.microsoft.com/office/drawing/2014/main" id="{690BAD51-2018-4449-B081-CE8E23E9A591}"/>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72" name="Forme libre 8">
              <a:extLst>
                <a:ext uri="{FF2B5EF4-FFF2-40B4-BE49-F238E27FC236}">
                  <a16:creationId xmlns:a16="http://schemas.microsoft.com/office/drawing/2014/main" id="{68AAFE39-00DE-4C8D-B28E-BC0B550699F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4771" name="Image 9">
              <a:extLst>
                <a:ext uri="{FF2B5EF4-FFF2-40B4-BE49-F238E27FC236}">
                  <a16:creationId xmlns:a16="http://schemas.microsoft.com/office/drawing/2014/main" id="{6CBBD0B2-0350-4EB9-8BCC-93CF6CD3B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inVertical)">
                                      <p:cBhvr>
                                        <p:cTn id="17" dur="500"/>
                                        <p:tgtEl>
                                          <p:spTgt spid="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arn(inVertical)">
                                      <p:cBhvr>
                                        <p:cTn id="22" dur="500"/>
                                        <p:tgtEl>
                                          <p:spTgt spid="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A4E2F1-7E50-4246-9275-19A0BF44948F}"/>
              </a:ext>
            </a:extLst>
          </p:cNvPr>
          <p:cNvSpPr>
            <a:spLocks noGrp="1"/>
          </p:cNvSpPr>
          <p:nvPr>
            <p:ph type="title"/>
          </p:nvPr>
        </p:nvSpPr>
        <p:spPr>
          <a:xfrm>
            <a:off x="655638" y="174625"/>
            <a:ext cx="8066087" cy="742950"/>
          </a:xfrm>
        </p:spPr>
        <p:txBody>
          <a:bodyPr/>
          <a:lstStyle/>
          <a:p>
            <a:pPr>
              <a:defRPr/>
            </a:pPr>
            <a:r>
              <a:rPr lang="fr-FR" sz="2600" dirty="0"/>
              <a:t>Types de surdité : </a:t>
            </a:r>
            <a:r>
              <a:rPr lang="fr-FR" sz="2600" dirty="0">
                <a:solidFill>
                  <a:schemeClr val="bg1"/>
                </a:solidFill>
              </a:rPr>
              <a:t>bruits fantômes / sensibilité</a:t>
            </a:r>
          </a:p>
        </p:txBody>
      </p:sp>
      <p:sp>
        <p:nvSpPr>
          <p:cNvPr id="5" name="Espace réservé du texte 4">
            <a:extLst>
              <a:ext uri="{FF2B5EF4-FFF2-40B4-BE49-F238E27FC236}">
                <a16:creationId xmlns:a16="http://schemas.microsoft.com/office/drawing/2014/main" id="{9FE0F176-1C49-4A0F-B201-F418E09301B2}"/>
              </a:ext>
            </a:extLst>
          </p:cNvPr>
          <p:cNvSpPr>
            <a:spLocks noGrp="1"/>
          </p:cNvSpPr>
          <p:nvPr>
            <p:ph sz="half" idx="1"/>
          </p:nvPr>
        </p:nvSpPr>
        <p:spPr>
          <a:xfrm>
            <a:off x="827088" y="1184275"/>
            <a:ext cx="8066087" cy="3651250"/>
          </a:xfrm>
        </p:spPr>
        <p:txBody>
          <a:bodyPr/>
          <a:lstStyle/>
          <a:p>
            <a:pPr>
              <a:defRPr/>
            </a:pPr>
            <a:r>
              <a:rPr lang="fr-FR" sz="1600" dirty="0">
                <a:solidFill>
                  <a:srgbClr val="FF6600"/>
                </a:solidFill>
              </a:rPr>
              <a:t>Acouphènes ou bruits fantômes</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 ou plusieurs son(s) pur(s) = bruits simples entendus</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sa tête ou dans ses oreilles qui n'ont aucune origine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rPr>
              <a:t>dans le monde extérieur</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Dans le silence </a:t>
            </a: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acouphènes plus forts.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associées à 90% à une perte d’audition oreille interne </a:t>
            </a:r>
            <a:br>
              <a:rPr lang="fr-FR" dirty="0">
                <a:solidFill>
                  <a:schemeClr val="bg1"/>
                </a:solidFill>
                <a:latin typeface="Helvetica 55 Roman" panose="020B0604020202020204" pitchFamily="34" charset="0"/>
              </a:rPr>
            </a:br>
            <a:r>
              <a:rPr lang="fr-FR" dirty="0">
                <a:solidFill>
                  <a:schemeClr val="bg1"/>
                </a:solidFill>
                <a:latin typeface="Helvetica 55 Roman" panose="020B0604020202020204" pitchFamily="34" charset="0"/>
                <a:sym typeface="Wingdings" panose="05000000000000000000" pitchFamily="2" charset="2"/>
              </a:rPr>
              <a:t> </a:t>
            </a:r>
            <a:r>
              <a:rPr lang="fr-FR" dirty="0">
                <a:solidFill>
                  <a:schemeClr val="bg1"/>
                </a:solidFill>
                <a:latin typeface="Helvetica 55 Roman" panose="020B0604020202020204" pitchFamily="34" charset="0"/>
              </a:rPr>
              <a:t>difficulté de discriminer une même Fréquence </a:t>
            </a:r>
          </a:p>
          <a:p>
            <a:pPr>
              <a:defRPr/>
            </a:pPr>
            <a:r>
              <a:rPr lang="fr-FR" sz="1600" dirty="0">
                <a:solidFill>
                  <a:srgbClr val="FF6600"/>
                </a:solidFill>
              </a:rPr>
              <a:t>l’hyperacousie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Une ambiance à 70dB peut être ressentie à 100dB ou +</a:t>
            </a:r>
          </a:p>
          <a:p>
            <a:pPr marL="419100" lvl="2" indent="-285750">
              <a:spcAft>
                <a:spcPts val="400"/>
              </a:spcAft>
              <a:buFont typeface="Arial" panose="020B0604020202020204" pitchFamily="34" charset="0"/>
              <a:buChar char="•"/>
              <a:defRPr/>
            </a:pPr>
            <a:r>
              <a:rPr lang="fr-FR" dirty="0">
                <a:solidFill>
                  <a:schemeClr val="bg1"/>
                </a:solidFill>
                <a:latin typeface="Helvetica 55 Roman" panose="020B0604020202020204" pitchFamily="34" charset="0"/>
              </a:rPr>
              <a:t>Peut-être liée à une perte auditive mais pas toujours le cas</a:t>
            </a:r>
          </a:p>
          <a:p>
            <a:pPr marL="419100" lvl="2" indent="-285750">
              <a:spcAft>
                <a:spcPts val="400"/>
              </a:spcAft>
              <a:buFont typeface="Arial" panose="020B0604020202020204" pitchFamily="34" charset="0"/>
              <a:buChar char="•"/>
              <a:defRPr/>
            </a:pPr>
            <a:endParaRPr lang="fr-FR" dirty="0"/>
          </a:p>
          <a:p>
            <a:pPr marL="177800" lvl="1" indent="-177800">
              <a:spcBef>
                <a:spcPts val="300"/>
              </a:spcBef>
              <a:defRPr/>
            </a:pPr>
            <a:r>
              <a:rPr lang="fr-FR" sz="1600" dirty="0">
                <a:solidFill>
                  <a:srgbClr val="FF6600"/>
                </a:solidFill>
                <a:latin typeface="Helvetica 65 Medium" panose="020B0604020202020204" pitchFamily="34" charset="0"/>
              </a:rPr>
              <a:t>… Facteurs aggravants : la discrimination dans le bruit</a:t>
            </a:r>
          </a:p>
          <a:p>
            <a:pPr>
              <a:defRPr/>
            </a:pPr>
            <a:endParaRPr lang="fr-FR" dirty="0"/>
          </a:p>
        </p:txBody>
      </p:sp>
      <p:sp>
        <p:nvSpPr>
          <p:cNvPr id="76804" name="Espace réservé du numéro de diapositive 19">
            <a:extLst>
              <a:ext uri="{FF2B5EF4-FFF2-40B4-BE49-F238E27FC236}">
                <a16:creationId xmlns:a16="http://schemas.microsoft.com/office/drawing/2014/main" id="{C71A374A-4B0E-4133-BC7D-923B0925AEA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04A852-E234-4667-BBD5-3195A239EF74}" type="slidenum">
              <a:rPr lang="fr-FR" altLang="fr-FR"/>
              <a:pPr/>
              <a:t>21</a:t>
            </a:fld>
            <a:endParaRPr lang="fr-FR" altLang="fr-FR"/>
          </a:p>
        </p:txBody>
      </p:sp>
      <p:pic>
        <p:nvPicPr>
          <p:cNvPr id="76805" name="Picture 2">
            <a:extLst>
              <a:ext uri="{FF2B5EF4-FFF2-40B4-BE49-F238E27FC236}">
                <a16:creationId xmlns:a16="http://schemas.microsoft.com/office/drawing/2014/main" id="{89EDA26E-216C-44FD-BC79-B61B947B991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3" y="2346325"/>
            <a:ext cx="1970087" cy="248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 14" descr="entendre sifflement d'une bouilloire, un coeur qui bat ou/et un grillon" title="acouphènes ou bruits internes">
            <a:hlinkClick r:id="rId4" tooltip="acouphènes"/>
            <a:extLst>
              <a:ext uri="{FF2B5EF4-FFF2-40B4-BE49-F238E27FC236}">
                <a16:creationId xmlns:a16="http://schemas.microsoft.com/office/drawing/2014/main" id="{6DDECEC8-CAD7-4960-8B28-D2292E055AD4}"/>
              </a:ext>
            </a:extLst>
          </p:cNvPr>
          <p:cNvPicPr>
            <a:picLocks noChangeAspect="1"/>
          </p:cNvPicPr>
          <p:nvPr/>
        </p:nvPicPr>
        <p:blipFill>
          <a:blip r:embed="rId5"/>
          <a:stretch>
            <a:fillRect/>
          </a:stretch>
        </p:blipFill>
        <p:spPr>
          <a:xfrm>
            <a:off x="6343650" y="1011238"/>
            <a:ext cx="2495550" cy="1241425"/>
          </a:xfrm>
          <a:prstGeom prst="rect">
            <a:avLst/>
          </a:prstGeom>
        </p:spPr>
      </p:pic>
      <p:sp>
        <p:nvSpPr>
          <p:cNvPr id="16" name="Ellipse 15">
            <a:hlinkClick r:id="rId6" tooltip="AUDIO de bruits"/>
            <a:extLst>
              <a:ext uri="{FF2B5EF4-FFF2-40B4-BE49-F238E27FC236}">
                <a16:creationId xmlns:a16="http://schemas.microsoft.com/office/drawing/2014/main" id="{B8A42524-F77A-418E-9AB7-7274306FC08D}"/>
              </a:ext>
            </a:extLst>
          </p:cNvPr>
          <p:cNvSpPr/>
          <p:nvPr/>
        </p:nvSpPr>
        <p:spPr>
          <a:xfrm>
            <a:off x="8388350" y="268288"/>
            <a:ext cx="630238" cy="57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t>2A/V</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E9E52B7-0ADE-47F7-9888-D9DFFF99D129}"/>
              </a:ext>
            </a:extLst>
          </p:cNvPr>
          <p:cNvSpPr>
            <a:spLocks noGrp="1"/>
          </p:cNvSpPr>
          <p:nvPr>
            <p:ph type="title"/>
          </p:nvPr>
        </p:nvSpPr>
        <p:spPr>
          <a:xfrm>
            <a:off x="827088" y="1276350"/>
            <a:ext cx="6337300" cy="2881313"/>
          </a:xfrm>
        </p:spPr>
        <p:txBody>
          <a:bodyPr/>
          <a:lstStyle/>
          <a:p>
            <a:pPr marL="571500" indent="-571500">
              <a:buFont typeface="Arial" panose="020B0604020202020204" pitchFamily="34" charset="0"/>
              <a:buChar char="•"/>
              <a:defRPr/>
            </a:pPr>
            <a:r>
              <a:rPr lang="fr-FR" dirty="0"/>
              <a:t>Malentendance</a:t>
            </a:r>
            <a:br>
              <a:rPr lang="fr-FR" dirty="0"/>
            </a:br>
            <a:r>
              <a:rPr lang="fr-FR" dirty="0"/>
              <a:t>&gt;</a:t>
            </a:r>
            <a:r>
              <a:rPr lang="fr-FR" dirty="0">
                <a:solidFill>
                  <a:schemeClr val="bg2"/>
                </a:solidFill>
              </a:rPr>
              <a:t> </a:t>
            </a:r>
            <a:r>
              <a:rPr lang="fr-FR" sz="2600" dirty="0">
                <a:solidFill>
                  <a:schemeClr val="bg2"/>
                </a:solidFill>
                <a:latin typeface="Helvetica 55 Roman" panose="020B0604020202020204" pitchFamily="34" charset="0"/>
              </a:rPr>
              <a:t>moyenne </a:t>
            </a:r>
            <a:r>
              <a:rPr lang="fr-FR" sz="2600" dirty="0">
                <a:solidFill>
                  <a:schemeClr val="bg1"/>
                </a:solidFill>
                <a:latin typeface="Helvetica 55 Roman" panose="020B0604020202020204" pitchFamily="34" charset="0"/>
              </a:rPr>
              <a:t>si cette perte se situe entre 41 et 70 dB (aide auditive indispensable)</a:t>
            </a:r>
            <a:br>
              <a:rPr lang="fr-FR" sz="2600" dirty="0">
                <a:solidFill>
                  <a:schemeClr val="bg1"/>
                </a:solidFill>
                <a:latin typeface="Helvetica 55 Roman" panose="020B0604020202020204" pitchFamily="34" charset="0"/>
              </a:rPr>
            </a:br>
            <a:r>
              <a:rPr lang="fr-FR" dirty="0"/>
              <a:t>&gt; </a:t>
            </a:r>
            <a:r>
              <a:rPr lang="fr-FR" sz="2600" dirty="0">
                <a:solidFill>
                  <a:schemeClr val="bg2"/>
                </a:solidFill>
                <a:latin typeface="Helvetica 55 Roman" panose="020B0604020202020204" pitchFamily="34" charset="0"/>
              </a:rPr>
              <a:t>sévère</a:t>
            </a:r>
            <a:r>
              <a:rPr lang="fr-FR" sz="2600" dirty="0">
                <a:solidFill>
                  <a:schemeClr val="bg1"/>
                </a:solidFill>
                <a:latin typeface="Helvetica 55 Roman" panose="020B0604020202020204" pitchFamily="34" charset="0"/>
              </a:rPr>
              <a:t> pour une perte comprise entre 70 et 90 décibels (lecture sur les lèvres ou rééducation nécessaire)</a:t>
            </a:r>
            <a:br>
              <a:rPr lang="fr-FR" sz="2600" dirty="0">
                <a:solidFill>
                  <a:schemeClr val="bg1"/>
                </a:solidFill>
                <a:latin typeface="Helvetica 55 Roman" panose="020B0604020202020204" pitchFamily="34" charset="0"/>
              </a:rPr>
            </a:br>
            <a:endParaRPr lang="fr-FR" sz="2600" dirty="0">
              <a:latin typeface="Helvetica 55 Roman" panose="020B0604020202020204" pitchFamily="34" charset="0"/>
            </a:endParaRPr>
          </a:p>
        </p:txBody>
      </p:sp>
      <p:grpSp>
        <p:nvGrpSpPr>
          <p:cNvPr id="7" name="Groupe 6">
            <a:extLst>
              <a:ext uri="{FF2B5EF4-FFF2-40B4-BE49-F238E27FC236}">
                <a16:creationId xmlns:a16="http://schemas.microsoft.com/office/drawing/2014/main" id="{5F0642CC-0FCA-4C19-8935-4E5D864BD63A}"/>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8" name="Forme libre 8">
              <a:extLst>
                <a:ext uri="{FF2B5EF4-FFF2-40B4-BE49-F238E27FC236}">
                  <a16:creationId xmlns:a16="http://schemas.microsoft.com/office/drawing/2014/main" id="{5EB5B369-AF65-4B56-8C8B-A05464138AE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8853" name="Image 9">
              <a:extLst>
                <a:ext uri="{FF2B5EF4-FFF2-40B4-BE49-F238E27FC236}">
                  <a16:creationId xmlns:a16="http://schemas.microsoft.com/office/drawing/2014/main" id="{0CBB5066-938F-41B0-B498-EC35308D2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2DD93-A952-4C8E-A80B-060DF257B7C2}"/>
              </a:ext>
            </a:extLst>
          </p:cNvPr>
          <p:cNvSpPr>
            <a:spLocks noGrp="1"/>
          </p:cNvSpPr>
          <p:nvPr>
            <p:ph type="title"/>
          </p:nvPr>
        </p:nvSpPr>
        <p:spPr>
          <a:xfrm>
            <a:off x="827088" y="268288"/>
            <a:ext cx="8066087" cy="742950"/>
          </a:xfrm>
        </p:spPr>
        <p:txBody>
          <a:bodyPr/>
          <a:lstStyle/>
          <a:p>
            <a:pPr>
              <a:defRPr/>
            </a:pPr>
            <a:r>
              <a:rPr lang="fr-FR" sz="3200" dirty="0"/>
              <a:t>Simulations de malentendance</a:t>
            </a:r>
            <a:br>
              <a:rPr lang="fr-FR" sz="3600" dirty="0"/>
            </a:br>
            <a:r>
              <a:rPr lang="fr-FR" sz="2400" dirty="0"/>
              <a:t>dans différents environnements</a:t>
            </a:r>
          </a:p>
        </p:txBody>
      </p:sp>
      <p:sp>
        <p:nvSpPr>
          <p:cNvPr id="5" name="Espace réservé du texte 4">
            <a:extLst>
              <a:ext uri="{FF2B5EF4-FFF2-40B4-BE49-F238E27FC236}">
                <a16:creationId xmlns:a16="http://schemas.microsoft.com/office/drawing/2014/main" id="{DB35EFEF-77CA-4166-81DF-E561E93B8C96}"/>
              </a:ext>
            </a:extLst>
          </p:cNvPr>
          <p:cNvSpPr>
            <a:spLocks noGrp="1"/>
          </p:cNvSpPr>
          <p:nvPr>
            <p:ph sz="half" idx="1"/>
          </p:nvPr>
        </p:nvSpPr>
        <p:spPr>
          <a:xfrm>
            <a:off x="525463" y="1330325"/>
            <a:ext cx="8066087" cy="3173413"/>
          </a:xfrm>
        </p:spPr>
        <p:txBody>
          <a:bodyPr/>
          <a:lstStyle/>
          <a:p>
            <a:pPr>
              <a:defRPr/>
            </a:pPr>
            <a:r>
              <a:rPr lang="fr-FR" sz="2400" dirty="0">
                <a:solidFill>
                  <a:schemeClr val="bg1"/>
                </a:solidFill>
              </a:rPr>
              <a:t>simu chez </a:t>
            </a:r>
            <a:r>
              <a:rPr lang="en-GB" sz="2400" dirty="0">
                <a:solidFill>
                  <a:schemeClr val="bg1"/>
                </a:solidFill>
              </a:rPr>
              <a:t>Starkey</a:t>
            </a:r>
            <a:r>
              <a:rPr lang="fr-FR" sz="2400" dirty="0">
                <a:solidFill>
                  <a:schemeClr val="bg1"/>
                </a:solidFill>
              </a:rPr>
              <a:t> en anglais</a:t>
            </a:r>
          </a:p>
        </p:txBody>
      </p:sp>
      <p:sp>
        <p:nvSpPr>
          <p:cNvPr id="79876" name="Espace réservé du numéro de diapositive 14">
            <a:extLst>
              <a:ext uri="{FF2B5EF4-FFF2-40B4-BE49-F238E27FC236}">
                <a16:creationId xmlns:a16="http://schemas.microsoft.com/office/drawing/2014/main" id="{A5626EDC-1425-41EF-8A25-3F7897A2E58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1B7E1F-4AF5-45C2-AE45-ACD553A48A9F}" type="slidenum">
              <a:rPr lang="fr-FR" altLang="fr-FR"/>
              <a:pPr/>
              <a:t>23</a:t>
            </a:fld>
            <a:endParaRPr lang="fr-FR" altLang="fr-FR"/>
          </a:p>
        </p:txBody>
      </p:sp>
      <p:pic>
        <p:nvPicPr>
          <p:cNvPr id="79877" name="Image 5">
            <a:extLst>
              <a:ext uri="{FF2B5EF4-FFF2-40B4-BE49-F238E27FC236}">
                <a16:creationId xmlns:a16="http://schemas.microsoft.com/office/drawing/2014/main" id="{AFC6B7FF-96D0-4BE0-8594-DB7E07743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885"/>
          <a:stretch>
            <a:fillRect/>
          </a:stretch>
        </p:blipFill>
        <p:spPr bwMode="auto">
          <a:xfrm>
            <a:off x="4826000" y="3281363"/>
            <a:ext cx="3976688"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Image 8">
            <a:extLst>
              <a:ext uri="{FF2B5EF4-FFF2-40B4-BE49-F238E27FC236}">
                <a16:creationId xmlns:a16="http://schemas.microsoft.com/office/drawing/2014/main" id="{0823AD66-33A3-47FE-BB1B-1B982B150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936750"/>
            <a:ext cx="4019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llipse 11">
            <a:hlinkClick r:id="rId5" tooltip="tarte aux pommes de ma grand-mère"/>
            <a:extLst>
              <a:ext uri="{FF2B5EF4-FFF2-40B4-BE49-F238E27FC236}">
                <a16:creationId xmlns:a16="http://schemas.microsoft.com/office/drawing/2014/main" id="{20AC2CDD-EE40-4925-8BFD-0AF2BE9BBD8D}"/>
              </a:ext>
            </a:extLst>
          </p:cNvPr>
          <p:cNvSpPr/>
          <p:nvPr/>
        </p:nvSpPr>
        <p:spPr>
          <a:xfrm>
            <a:off x="4932363" y="1344613"/>
            <a:ext cx="1049337" cy="455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b="1" dirty="0">
                <a:solidFill>
                  <a:schemeClr val="tx1"/>
                </a:solidFill>
              </a:rPr>
              <a:t>Simu 1</a:t>
            </a:r>
          </a:p>
        </p:txBody>
      </p:sp>
      <p:pic>
        <p:nvPicPr>
          <p:cNvPr id="79880" name="Image 9">
            <a:extLst>
              <a:ext uri="{FF2B5EF4-FFF2-40B4-BE49-F238E27FC236}">
                <a16:creationId xmlns:a16="http://schemas.microsoft.com/office/drawing/2014/main" id="{20B2361A-B808-481F-94C9-8A381445C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3281363"/>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Image 10">
            <a:extLst>
              <a:ext uri="{FF2B5EF4-FFF2-40B4-BE49-F238E27FC236}">
                <a16:creationId xmlns:a16="http://schemas.microsoft.com/office/drawing/2014/main" id="{5E1FCE78-6050-4F03-A36B-2BD75C367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938" y="1916113"/>
            <a:ext cx="39624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2" name="ZoneTexte 12">
            <a:extLst>
              <a:ext uri="{FF2B5EF4-FFF2-40B4-BE49-F238E27FC236}">
                <a16:creationId xmlns:a16="http://schemas.microsoft.com/office/drawing/2014/main" id="{7DBEC56D-0276-445B-8C34-CDAC7288BD91}"/>
              </a:ext>
            </a:extLst>
          </p:cNvPr>
          <p:cNvSpPr txBox="1">
            <a:spLocks noChangeArrowheads="1"/>
          </p:cNvSpPr>
          <p:nvPr/>
        </p:nvSpPr>
        <p:spPr bwMode="auto">
          <a:xfrm rot="-5400000">
            <a:off x="-26987" y="2325688"/>
            <a:ext cx="895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normal</a:t>
            </a:r>
          </a:p>
        </p:txBody>
      </p:sp>
      <p:sp>
        <p:nvSpPr>
          <p:cNvPr id="79883" name="ZoneTexte 15">
            <a:extLst>
              <a:ext uri="{FF2B5EF4-FFF2-40B4-BE49-F238E27FC236}">
                <a16:creationId xmlns:a16="http://schemas.microsoft.com/office/drawing/2014/main" id="{D1AD96F4-2288-4518-9BE8-FE4E0B2C8774}"/>
              </a:ext>
            </a:extLst>
          </p:cNvPr>
          <p:cNvSpPr txBox="1">
            <a:spLocks noChangeArrowheads="1"/>
          </p:cNvSpPr>
          <p:nvPr/>
        </p:nvSpPr>
        <p:spPr bwMode="auto">
          <a:xfrm rot="-5400000">
            <a:off x="26987" y="3595688"/>
            <a:ext cx="81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légère</a:t>
            </a:r>
          </a:p>
        </p:txBody>
      </p:sp>
      <p:sp>
        <p:nvSpPr>
          <p:cNvPr id="79884" name="ZoneTexte 16">
            <a:extLst>
              <a:ext uri="{FF2B5EF4-FFF2-40B4-BE49-F238E27FC236}">
                <a16:creationId xmlns:a16="http://schemas.microsoft.com/office/drawing/2014/main" id="{F5033D19-311F-4CF4-8ED9-4E51D7F1FA0D}"/>
              </a:ext>
            </a:extLst>
          </p:cNvPr>
          <p:cNvSpPr txBox="1">
            <a:spLocks noChangeArrowheads="1"/>
          </p:cNvSpPr>
          <p:nvPr/>
        </p:nvSpPr>
        <p:spPr bwMode="auto">
          <a:xfrm rot="-5400000">
            <a:off x="8492332" y="3698081"/>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sévère</a:t>
            </a:r>
          </a:p>
        </p:txBody>
      </p:sp>
      <p:sp>
        <p:nvSpPr>
          <p:cNvPr id="79885" name="ZoneTexte 17">
            <a:extLst>
              <a:ext uri="{FF2B5EF4-FFF2-40B4-BE49-F238E27FC236}">
                <a16:creationId xmlns:a16="http://schemas.microsoft.com/office/drawing/2014/main" id="{0568ABDC-765E-46DE-87E3-A37C3BC77EAA}"/>
              </a:ext>
            </a:extLst>
          </p:cNvPr>
          <p:cNvSpPr txBox="1">
            <a:spLocks noChangeArrowheads="1"/>
          </p:cNvSpPr>
          <p:nvPr/>
        </p:nvSpPr>
        <p:spPr bwMode="auto">
          <a:xfrm rot="-5400000">
            <a:off x="8374857" y="2402681"/>
            <a:ext cx="1098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modérée</a:t>
            </a:r>
          </a:p>
        </p:txBody>
      </p:sp>
      <p:sp>
        <p:nvSpPr>
          <p:cNvPr id="21" name="Ellipse 20">
            <a:hlinkClick r:id="rId8" tooltip="témoignage"/>
            <a:extLst>
              <a:ext uri="{FF2B5EF4-FFF2-40B4-BE49-F238E27FC236}">
                <a16:creationId xmlns:a16="http://schemas.microsoft.com/office/drawing/2014/main" id="{863A4759-A909-4AAE-9FCE-E1383C020BE5}"/>
              </a:ext>
            </a:extLst>
          </p:cNvPr>
          <p:cNvSpPr/>
          <p:nvPr/>
        </p:nvSpPr>
        <p:spPr>
          <a:xfrm>
            <a:off x="5995988" y="1330325"/>
            <a:ext cx="1049337"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b="1" dirty="0">
                <a:solidFill>
                  <a:schemeClr val="tx1"/>
                </a:solidFill>
              </a:rPr>
              <a:t>Simu 2</a:t>
            </a:r>
          </a:p>
        </p:txBody>
      </p:sp>
      <p:pic>
        <p:nvPicPr>
          <p:cNvPr id="79887" name="Image 18">
            <a:extLst>
              <a:ext uri="{FF2B5EF4-FFF2-40B4-BE49-F238E27FC236}">
                <a16:creationId xmlns:a16="http://schemas.microsoft.com/office/drawing/2014/main" id="{04F6CB0F-8D6D-4B2B-BF91-92B4EB012A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4375" y="1157288"/>
            <a:ext cx="17303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8" name="ZoneTexte 2">
            <a:extLst>
              <a:ext uri="{FF2B5EF4-FFF2-40B4-BE49-F238E27FC236}">
                <a16:creationId xmlns:a16="http://schemas.microsoft.com/office/drawing/2014/main" id="{1A04078B-3C30-43E3-857F-E39D88CA64DE}"/>
              </a:ext>
            </a:extLst>
          </p:cNvPr>
          <p:cNvSpPr txBox="1">
            <a:spLocks noChangeArrowheads="1"/>
          </p:cNvSpPr>
          <p:nvPr/>
        </p:nvSpPr>
        <p:spPr bwMode="auto">
          <a:xfrm>
            <a:off x="4025900" y="2038350"/>
            <a:ext cx="546100" cy="2143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normal</a:t>
            </a:r>
          </a:p>
        </p:txBody>
      </p:sp>
      <p:sp>
        <p:nvSpPr>
          <p:cNvPr id="79889" name="ZoneTexte 23">
            <a:extLst>
              <a:ext uri="{FF2B5EF4-FFF2-40B4-BE49-F238E27FC236}">
                <a16:creationId xmlns:a16="http://schemas.microsoft.com/office/drawing/2014/main" id="{AB7483B9-65DF-48D7-9961-3291165C53CB}"/>
              </a:ext>
            </a:extLst>
          </p:cNvPr>
          <p:cNvSpPr txBox="1">
            <a:spLocks noChangeArrowheads="1"/>
          </p:cNvSpPr>
          <p:nvPr/>
        </p:nvSpPr>
        <p:spPr bwMode="auto">
          <a:xfrm>
            <a:off x="4025900" y="3328988"/>
            <a:ext cx="396875"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léger</a:t>
            </a:r>
          </a:p>
        </p:txBody>
      </p:sp>
      <p:sp>
        <p:nvSpPr>
          <p:cNvPr id="79890" name="ZoneTexte 24">
            <a:extLst>
              <a:ext uri="{FF2B5EF4-FFF2-40B4-BE49-F238E27FC236}">
                <a16:creationId xmlns:a16="http://schemas.microsoft.com/office/drawing/2014/main" id="{B49E6936-051E-4BFE-A68F-269A0340521C}"/>
              </a:ext>
            </a:extLst>
          </p:cNvPr>
          <p:cNvSpPr txBox="1">
            <a:spLocks noChangeArrowheads="1"/>
          </p:cNvSpPr>
          <p:nvPr/>
        </p:nvSpPr>
        <p:spPr bwMode="auto">
          <a:xfrm>
            <a:off x="8053388" y="2000250"/>
            <a:ext cx="735012"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moyenne</a:t>
            </a:r>
          </a:p>
        </p:txBody>
      </p:sp>
      <p:sp>
        <p:nvSpPr>
          <p:cNvPr id="79891" name="ZoneTexte 25">
            <a:extLst>
              <a:ext uri="{FF2B5EF4-FFF2-40B4-BE49-F238E27FC236}">
                <a16:creationId xmlns:a16="http://schemas.microsoft.com/office/drawing/2014/main" id="{77BEBA72-6727-4E7D-9E40-8ABFD0FCB67F}"/>
              </a:ext>
            </a:extLst>
          </p:cNvPr>
          <p:cNvSpPr txBox="1">
            <a:spLocks noChangeArrowheads="1"/>
          </p:cNvSpPr>
          <p:nvPr/>
        </p:nvSpPr>
        <p:spPr bwMode="auto">
          <a:xfrm>
            <a:off x="8223250" y="3328988"/>
            <a:ext cx="538163"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solidFill>
                  <a:schemeClr val="bg1"/>
                </a:solidFill>
              </a:rPr>
              <a:t>sévère</a:t>
            </a:r>
          </a:p>
        </p:txBody>
      </p:sp>
      <p:grpSp>
        <p:nvGrpSpPr>
          <p:cNvPr id="27" name="Groupe 26">
            <a:extLst>
              <a:ext uri="{FF2B5EF4-FFF2-40B4-BE49-F238E27FC236}">
                <a16:creationId xmlns:a16="http://schemas.microsoft.com/office/drawing/2014/main" id="{FD6F4BCF-3480-492F-9B2C-41BA3F23FAA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8" name="Forme libre 8">
              <a:extLst>
                <a:ext uri="{FF2B5EF4-FFF2-40B4-BE49-F238E27FC236}">
                  <a16:creationId xmlns:a16="http://schemas.microsoft.com/office/drawing/2014/main" id="{62E4199C-4282-49F1-8185-C55C3902041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9894" name="Image 9">
              <a:extLst>
                <a:ext uri="{FF2B5EF4-FFF2-40B4-BE49-F238E27FC236}">
                  <a16:creationId xmlns:a16="http://schemas.microsoft.com/office/drawing/2014/main" id="{D3ADF34C-9200-4216-AA2B-F0541D3044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A849C4-7791-4822-A77F-4AB2AF619600}"/>
              </a:ext>
            </a:extLst>
          </p:cNvPr>
          <p:cNvSpPr>
            <a:spLocks noGrp="1"/>
          </p:cNvSpPr>
          <p:nvPr>
            <p:ph type="title"/>
          </p:nvPr>
        </p:nvSpPr>
        <p:spPr>
          <a:xfrm>
            <a:off x="827088" y="268288"/>
            <a:ext cx="8066087" cy="742950"/>
          </a:xfrm>
        </p:spPr>
        <p:txBody>
          <a:bodyPr/>
          <a:lstStyle/>
          <a:p>
            <a:pPr>
              <a:defRPr/>
            </a:pPr>
            <a:r>
              <a:rPr lang="fr-FR" dirty="0">
                <a:solidFill>
                  <a:srgbClr val="FF6600"/>
                </a:solidFill>
              </a:rPr>
              <a:t>les stratégies de tous </a:t>
            </a:r>
            <a:br>
              <a:rPr lang="fr-FR" dirty="0">
                <a:solidFill>
                  <a:srgbClr val="FF6600"/>
                </a:solidFill>
              </a:rPr>
            </a:br>
            <a:r>
              <a:rPr lang="fr-FR" sz="3200" dirty="0">
                <a:solidFill>
                  <a:srgbClr val="FF6600"/>
                </a:solidFill>
                <a:latin typeface="Helvetica 65 Medium" panose="020B0604020202020204" pitchFamily="34" charset="0"/>
              </a:rPr>
              <a:t>suppléance mentale</a:t>
            </a:r>
          </a:p>
        </p:txBody>
      </p:sp>
      <p:sp>
        <p:nvSpPr>
          <p:cNvPr id="3" name="Espace réservé du contenu 2">
            <a:extLst>
              <a:ext uri="{FF2B5EF4-FFF2-40B4-BE49-F238E27FC236}">
                <a16:creationId xmlns:a16="http://schemas.microsoft.com/office/drawing/2014/main" id="{98864626-B374-4E27-9F4B-CE89AD5F4AD9}"/>
              </a:ext>
            </a:extLst>
          </p:cNvPr>
          <p:cNvSpPr>
            <a:spLocks noGrp="1"/>
          </p:cNvSpPr>
          <p:nvPr>
            <p:ph sz="half" idx="1"/>
          </p:nvPr>
        </p:nvSpPr>
        <p:spPr>
          <a:xfrm>
            <a:off x="827088" y="1276350"/>
            <a:ext cx="5473700" cy="3808413"/>
          </a:xfrm>
        </p:spPr>
        <p:txBody>
          <a:bodyPr/>
          <a:lstStyle/>
          <a:p>
            <a:pPr>
              <a:defRPr/>
            </a:pPr>
            <a:r>
              <a:rPr lang="fr-FR" sz="1600" dirty="0">
                <a:solidFill>
                  <a:schemeClr val="bg2"/>
                </a:solidFill>
              </a:rPr>
              <a:t>CONDITIONS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connaissance du contexte </a:t>
            </a:r>
            <a:br>
              <a:rPr lang="fr-FR" sz="1500" dirty="0">
                <a:solidFill>
                  <a:schemeClr val="bg1"/>
                </a:solidFill>
                <a:latin typeface="Helvetica 55 Roman" panose="020B0604020202020204" pitchFamily="34" charset="0"/>
              </a:rPr>
            </a:br>
            <a:r>
              <a:rPr lang="fr-FR" sz="1500" dirty="0">
                <a:solidFill>
                  <a:schemeClr val="bg1"/>
                </a:solidFill>
                <a:latin typeface="Helvetica 55 Roman" panose="020B0604020202020204" pitchFamily="34" charset="0"/>
              </a:rPr>
              <a:t> </a:t>
            </a:r>
          </a:p>
          <a:p>
            <a:pPr marL="285750" indent="-285750">
              <a:buClr>
                <a:srgbClr val="FF6600"/>
              </a:buClr>
              <a:buSzPct val="125000"/>
              <a:buFont typeface="Wingdings" panose="05000000000000000000" pitchFamily="2" charset="2"/>
              <a:buChar char="§"/>
              <a:defRPr/>
            </a:pPr>
            <a:r>
              <a:rPr lang="fr-FR" sz="1500" b="1" dirty="0">
                <a:solidFill>
                  <a:schemeClr val="bg1"/>
                </a:solidFill>
                <a:latin typeface="Helvetica 55 Roman" panose="020B0604020202020204" pitchFamily="34" charset="0"/>
              </a:rPr>
              <a:t>voyelles « teintées » par la consonne avant  : </a:t>
            </a:r>
            <a:br>
              <a:rPr lang="fr-FR" sz="1500" dirty="0">
                <a:solidFill>
                  <a:schemeClr val="bg1"/>
                </a:solidFill>
                <a:latin typeface="Helvetica 55 Roman" panose="020B0604020202020204" pitchFamily="34" charset="0"/>
              </a:rPr>
            </a:br>
            <a:r>
              <a:rPr lang="fr-FR" sz="1500" dirty="0">
                <a:solidFill>
                  <a:schemeClr val="bg2"/>
                </a:solidFill>
                <a:latin typeface="Helvetica 55 Roman" panose="020B0604020202020204" pitchFamily="34" charset="0"/>
              </a:rPr>
              <a:t>le risque …. La personne va douter !</a:t>
            </a:r>
          </a:p>
          <a:p>
            <a:pPr marL="285750" indent="-285750">
              <a:buFont typeface="Arial" panose="020B0604020202020204" pitchFamily="34" charset="0"/>
              <a:buChar char="•"/>
              <a:defRPr/>
            </a:pPr>
            <a:endParaRPr lang="fr-FR" dirty="0">
              <a:solidFill>
                <a:schemeClr val="bg2"/>
              </a:solidFill>
            </a:endParaRPr>
          </a:p>
          <a:p>
            <a:pPr>
              <a:spcBef>
                <a:spcPts val="1200"/>
              </a:spcBef>
              <a:defRPr/>
            </a:pPr>
            <a:r>
              <a:rPr lang="fr-FR" sz="1600" dirty="0">
                <a:solidFill>
                  <a:schemeClr val="bg2"/>
                </a:solidFill>
              </a:rPr>
              <a:t>ATTENTION à porter :</a:t>
            </a:r>
            <a:endParaRPr lang="fr-FR" sz="1600" dirty="0">
              <a:solidFill>
                <a:schemeClr val="bg1"/>
              </a:solidFill>
            </a:endParaRP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Plus la surdité est sévère et plus l’attention est intense</a:t>
            </a:r>
          </a:p>
          <a:p>
            <a:pPr marL="285750" indent="-285750">
              <a:buClr>
                <a:srgbClr val="FF6600"/>
              </a:buClr>
              <a:buSzPct val="125000"/>
              <a:buFont typeface="Wingdings" panose="05000000000000000000" pitchFamily="2" charset="2"/>
              <a:buChar char="§"/>
              <a:defRPr/>
            </a:pPr>
            <a:r>
              <a:rPr lang="fr-FR" sz="1500" dirty="0">
                <a:solidFill>
                  <a:schemeClr val="bg1"/>
                </a:solidFill>
                <a:latin typeface="Helvetica 55 Roman" panose="020B0604020202020204" pitchFamily="34" charset="0"/>
              </a:rPr>
              <a:t>la personne « décrochera » facilement =&gt; </a:t>
            </a:r>
            <a:r>
              <a:rPr lang="fr-FR" sz="1500" dirty="0">
                <a:solidFill>
                  <a:schemeClr val="bg1"/>
                </a:solidFill>
                <a:latin typeface="Helvetica 55 Roman" panose="020B0604020202020204" pitchFamily="34" charset="0"/>
                <a:sym typeface="Wingdings" panose="05000000000000000000" pitchFamily="2" charset="2"/>
              </a:rPr>
              <a:t>fatigue</a:t>
            </a:r>
          </a:p>
          <a:p>
            <a:pPr marL="285750">
              <a:defRPr/>
            </a:pPr>
            <a:endParaRPr lang="fr-FR" sz="1500" dirty="0">
              <a:solidFill>
                <a:schemeClr val="bg1"/>
              </a:solidFill>
              <a:sym typeface="Wingdings" panose="05000000000000000000" pitchFamily="2" charset="2"/>
            </a:endParaRPr>
          </a:p>
          <a:p>
            <a:pPr>
              <a:defRPr/>
            </a:pPr>
            <a:r>
              <a:rPr lang="fr-FR" sz="1500" dirty="0">
                <a:solidFill>
                  <a:srgbClr val="FF6600"/>
                </a:solidFill>
                <a:latin typeface="Helvetica 55 Roman" panose="020B0604020202020204" pitchFamily="34" charset="0"/>
                <a:sym typeface="Wingdings" panose="05000000000000000000" pitchFamily="2" charset="2"/>
              </a:rPr>
              <a:t> </a:t>
            </a:r>
            <a:r>
              <a:rPr lang="fr-FR" sz="1500" dirty="0">
                <a:solidFill>
                  <a:schemeClr val="bg1"/>
                </a:solidFill>
                <a:latin typeface="Helvetica 55 Roman" panose="020B0604020202020204" pitchFamily="34" charset="0"/>
                <a:sym typeface="Wingdings" panose="05000000000000000000" pitchFamily="2" charset="2"/>
              </a:rPr>
              <a:t>quiproquos et les gens s’isolent socialement pour ne plus être soumis à des situations pénibles</a:t>
            </a:r>
            <a:endParaRPr lang="fr-FR" sz="1500" dirty="0">
              <a:solidFill>
                <a:schemeClr val="bg1"/>
              </a:solidFill>
              <a:latin typeface="Helvetica 55 Roman" panose="020B0604020202020204" pitchFamily="34" charset="0"/>
            </a:endParaRPr>
          </a:p>
          <a:p>
            <a:pPr marL="285750">
              <a:buFont typeface="Arial" panose="020B0604020202020204" pitchFamily="34" charset="0"/>
              <a:buChar char="•"/>
              <a:defRPr/>
            </a:pPr>
            <a:endParaRPr lang="fr-FR" dirty="0">
              <a:solidFill>
                <a:schemeClr val="bg1"/>
              </a:solidFill>
              <a:sym typeface="Wingdings" panose="05000000000000000000" pitchFamily="2" charset="2"/>
            </a:endParaRPr>
          </a:p>
        </p:txBody>
      </p:sp>
      <p:pic>
        <p:nvPicPr>
          <p:cNvPr id="81924" name="Image 1">
            <a:extLst>
              <a:ext uri="{FF2B5EF4-FFF2-40B4-BE49-F238E27FC236}">
                <a16:creationId xmlns:a16="http://schemas.microsoft.com/office/drawing/2014/main" id="{15F0BCA1-4157-41AE-A4DC-C8E44C7A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368300"/>
            <a:ext cx="3062287" cy="208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8E1563F0-A7A0-444A-8F82-ECDCE20624B2}"/>
              </a:ext>
            </a:extLst>
          </p:cNvPr>
          <p:cNvGrpSpPr>
            <a:grpSpLocks/>
          </p:cNvGrpSpPr>
          <p:nvPr/>
        </p:nvGrpSpPr>
        <p:grpSpPr bwMode="auto">
          <a:xfrm>
            <a:off x="6611938" y="2500313"/>
            <a:ext cx="2281237" cy="2554287"/>
            <a:chOff x="7467888" y="1408730"/>
            <a:chExt cx="2281126" cy="2555408"/>
          </a:xfrm>
        </p:grpSpPr>
        <p:sp>
          <p:nvSpPr>
            <p:cNvPr id="8" name="ZoneTexte 7">
              <a:extLst>
                <a:ext uri="{FF2B5EF4-FFF2-40B4-BE49-F238E27FC236}">
                  <a16:creationId xmlns:a16="http://schemas.microsoft.com/office/drawing/2014/main" id="{F5BCC68F-6749-439B-8881-FD966B42A3D1}"/>
                </a:ext>
              </a:extLst>
            </p:cNvPr>
            <p:cNvSpPr txBox="1"/>
            <p:nvPr/>
          </p:nvSpPr>
          <p:spPr>
            <a:xfrm>
              <a:off x="7467888" y="1408730"/>
              <a:ext cx="1585835" cy="2555408"/>
            </a:xfrm>
            <a:prstGeom prst="rect">
              <a:avLst/>
            </a:prstGeom>
            <a:noFill/>
            <a:ln>
              <a:solidFill>
                <a:schemeClr val="bg1"/>
              </a:solidFill>
            </a:ln>
          </p:spPr>
          <p:txBody>
            <a:bodyPr wrap="none">
              <a:spAutoFit/>
            </a:bodyPr>
            <a:lstStyle/>
            <a:p>
              <a:pPr>
                <a:defRPr/>
              </a:pPr>
              <a:r>
                <a:rPr lang="fr-FR" sz="1600" cap="small" dirty="0">
                  <a:solidFill>
                    <a:schemeClr val="bg2"/>
                  </a:solidFill>
                  <a:latin typeface="+mn-lt"/>
                </a:rPr>
                <a:t>Sosies labiaux</a:t>
              </a:r>
            </a:p>
            <a:p>
              <a:pPr>
                <a:defRPr/>
              </a:pPr>
              <a:r>
                <a:rPr lang="fr-FR" sz="1600" cap="small" dirty="0">
                  <a:solidFill>
                    <a:schemeClr val="bg1"/>
                  </a:solidFill>
                </a:rPr>
                <a:t>ai = ê = é = in</a:t>
              </a:r>
            </a:p>
            <a:p>
              <a:pPr>
                <a:defRPr/>
              </a:pPr>
              <a:r>
                <a:rPr lang="fr-FR" sz="1600" cap="small" dirty="0">
                  <a:solidFill>
                    <a:schemeClr val="bg1"/>
                  </a:solidFill>
                </a:rPr>
                <a:t>o = on</a:t>
              </a:r>
            </a:p>
            <a:p>
              <a:pPr>
                <a:defRPr/>
              </a:pPr>
              <a:r>
                <a:rPr lang="fr-FR" sz="1600" cap="small" dirty="0">
                  <a:solidFill>
                    <a:schemeClr val="bg1"/>
                  </a:solidFill>
                </a:rPr>
                <a:t>u = ou</a:t>
              </a:r>
            </a:p>
            <a:p>
              <a:pPr>
                <a:defRPr/>
              </a:pPr>
              <a:r>
                <a:rPr lang="fr-FR" sz="1600" cap="small" dirty="0">
                  <a:solidFill>
                    <a:schemeClr val="bg1"/>
                  </a:solidFill>
                </a:rPr>
                <a:t>p = b = m</a:t>
              </a:r>
            </a:p>
            <a:p>
              <a:pPr>
                <a:defRPr/>
              </a:pPr>
              <a:r>
                <a:rPr lang="fr-FR" sz="1600" cap="small" dirty="0">
                  <a:solidFill>
                    <a:schemeClr val="bg1"/>
                  </a:solidFill>
                </a:rPr>
                <a:t>f = v</a:t>
              </a:r>
            </a:p>
            <a:p>
              <a:pPr>
                <a:defRPr/>
              </a:pPr>
              <a:r>
                <a:rPr lang="fr-FR" sz="1600" cap="small" dirty="0" err="1">
                  <a:solidFill>
                    <a:schemeClr val="bg1"/>
                  </a:solidFill>
                </a:rPr>
                <a:t>ch</a:t>
              </a:r>
              <a:r>
                <a:rPr lang="fr-FR" sz="1600" cap="small" dirty="0">
                  <a:solidFill>
                    <a:schemeClr val="bg1"/>
                  </a:solidFill>
                </a:rPr>
                <a:t> = j</a:t>
              </a:r>
            </a:p>
            <a:p>
              <a:pPr>
                <a:defRPr/>
              </a:pPr>
              <a:r>
                <a:rPr lang="fr-FR" sz="1600" cap="small" dirty="0">
                  <a:solidFill>
                    <a:schemeClr val="bg1"/>
                  </a:solidFill>
                </a:rPr>
                <a:t>t = d = n</a:t>
              </a:r>
            </a:p>
            <a:p>
              <a:pPr>
                <a:defRPr/>
              </a:pPr>
              <a:r>
                <a:rPr lang="fr-FR" sz="1600" cap="small" dirty="0">
                  <a:solidFill>
                    <a:schemeClr val="bg1"/>
                  </a:solidFill>
                </a:rPr>
                <a:t>s = z</a:t>
              </a:r>
            </a:p>
            <a:p>
              <a:pPr>
                <a:defRPr/>
              </a:pPr>
              <a:r>
                <a:rPr lang="fr-FR" sz="1600" cap="small" dirty="0">
                  <a:solidFill>
                    <a:schemeClr val="bg1"/>
                  </a:solidFill>
                </a:rPr>
                <a:t>k = g = r</a:t>
              </a:r>
            </a:p>
          </p:txBody>
        </p:sp>
        <p:pic>
          <p:nvPicPr>
            <p:cNvPr id="81930" name="Picture 2">
              <a:extLst>
                <a:ext uri="{FF2B5EF4-FFF2-40B4-BE49-F238E27FC236}">
                  <a16:creationId xmlns:a16="http://schemas.microsoft.com/office/drawing/2014/main" id="{42D89CE7-DBFD-4D62-9441-B0EED8243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207" y="2399888"/>
              <a:ext cx="1030807" cy="56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e 8">
            <a:extLst>
              <a:ext uri="{FF2B5EF4-FFF2-40B4-BE49-F238E27FC236}">
                <a16:creationId xmlns:a16="http://schemas.microsoft.com/office/drawing/2014/main" id="{DBE8B342-A6D3-45B7-8B5A-F76BE4B41FEF}"/>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0" name="Forme libre 8">
              <a:extLst>
                <a:ext uri="{FF2B5EF4-FFF2-40B4-BE49-F238E27FC236}">
                  <a16:creationId xmlns:a16="http://schemas.microsoft.com/office/drawing/2014/main" id="{54F2A3A0-AA7D-4B28-8109-36DDE893A42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1928" name="Image 9">
              <a:extLst>
                <a:ext uri="{FF2B5EF4-FFF2-40B4-BE49-F238E27FC236}">
                  <a16:creationId xmlns:a16="http://schemas.microsoft.com/office/drawing/2014/main" id="{E567C9F8-3909-41FF-B370-C3BE3D2FB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4F31969D-A709-4B2D-86A5-3EC48A917F0A}"/>
              </a:ext>
            </a:extLst>
          </p:cNvPr>
          <p:cNvSpPr>
            <a:spLocks noGrp="1"/>
          </p:cNvSpPr>
          <p:nvPr>
            <p:ph sz="half" idx="10"/>
          </p:nvPr>
        </p:nvSpPr>
        <p:spPr>
          <a:xfrm>
            <a:off x="3749675" y="190500"/>
            <a:ext cx="5070475" cy="4757738"/>
          </a:xfrm>
        </p:spPr>
        <p:txBody>
          <a:bodyPr>
            <a:normAutofit lnSpcReduction="10000"/>
          </a:bodyPr>
          <a:lstStyle/>
          <a:p>
            <a:pPr>
              <a:defRPr/>
            </a:pPr>
            <a:r>
              <a:rPr lang="fr-FR" sz="1600" dirty="0">
                <a:solidFill>
                  <a:srgbClr val="FF6600"/>
                </a:solidFill>
                <a:latin typeface="+mj-lt"/>
              </a:rPr>
              <a:t>« Ce n’est pas parce qu’on entend, </a:t>
            </a:r>
            <a:br>
              <a:rPr lang="fr-FR" sz="1600" dirty="0">
                <a:solidFill>
                  <a:srgbClr val="FF6600"/>
                </a:solidFill>
                <a:latin typeface="+mj-lt"/>
              </a:rPr>
            </a:br>
            <a:r>
              <a:rPr lang="fr-FR" sz="1600" dirty="0">
                <a:solidFill>
                  <a:srgbClr val="FF6600"/>
                </a:solidFill>
                <a:latin typeface="+mj-lt"/>
              </a:rPr>
              <a:t>   qu’on comprend ! »</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À l’adolescence, Mehdi était fan de hard rock, son </a:t>
            </a:r>
            <a:r>
              <a:rPr lang="fr-FR" sz="1600" dirty="0">
                <a:solidFill>
                  <a:schemeClr val="bg2"/>
                </a:solidFill>
                <a:latin typeface="Helvetica 55 Roman" panose="020B0604020202020204" pitchFamily="34" charset="0"/>
              </a:rPr>
              <a:t>baladeur toujours rivé sur ses oreilles</a:t>
            </a:r>
            <a:r>
              <a:rPr lang="fr-FR" sz="1600" dirty="0">
                <a:latin typeface="Helvetica 55 Roman" panose="020B0604020202020204" pitchFamily="34" charset="0"/>
              </a:rPr>
              <a:t>, il était à l’affût des moindres concerts. A l’âge de 27 ans suite à des acouphènes continus de plus en plus gênants, il passe un bilan auditif. Le diagnostic est sévère : </a:t>
            </a:r>
            <a:r>
              <a:rPr lang="fr-FR" sz="1600" dirty="0">
                <a:solidFill>
                  <a:srgbClr val="FF6600"/>
                </a:solidFill>
                <a:latin typeface="Helvetica 55 Roman" panose="020B0604020202020204" pitchFamily="34" charset="0"/>
              </a:rPr>
              <a:t>surdité moyenne irréversible </a:t>
            </a:r>
            <a:r>
              <a:rPr lang="fr-FR" sz="1600" dirty="0">
                <a:latin typeface="Helvetica 55 Roman" panose="020B0604020202020204" pitchFamily="34" charset="0"/>
              </a:rPr>
              <a:t>(perte de 50dB dans les aiguës)</a:t>
            </a:r>
            <a:r>
              <a:rPr lang="fr-FR" sz="1600" dirty="0">
                <a:solidFill>
                  <a:srgbClr val="FF6600"/>
                </a:solidFill>
                <a:latin typeface="Helvetica 55 Roman" panose="020B0604020202020204" pitchFamily="34" charset="0"/>
              </a:rPr>
              <a:t> accompagnée d’acouphènes  suite à une surexposition à un bruit excessif</a:t>
            </a:r>
            <a:r>
              <a:rPr lang="fr-FR" sz="1600" dirty="0">
                <a:latin typeface="Helvetica 55 Roman" panose="020B0604020202020204" pitchFamily="34" charset="0"/>
              </a:rPr>
              <a:t>.</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C’est vrai qu’il n’entendait plus très bien et </a:t>
            </a:r>
            <a:r>
              <a:rPr lang="fr-FR" sz="1600" dirty="0">
                <a:solidFill>
                  <a:srgbClr val="FF6600"/>
                </a:solidFill>
                <a:latin typeface="Helvetica 55 Roman" panose="020B0604020202020204" pitchFamily="34" charset="0"/>
              </a:rPr>
              <a:t>qu’on lui reprochait souvent de parler fort</a:t>
            </a:r>
            <a:r>
              <a:rPr lang="fr-FR" sz="1600" dirty="0">
                <a:latin typeface="Helvetica 55 Roman" panose="020B0604020202020204" pitchFamily="34" charset="0"/>
              </a:rPr>
              <a:t>, mais c’est en s’appareillant qu’il a </a:t>
            </a:r>
            <a:r>
              <a:rPr lang="fr-FR" sz="1600" dirty="0">
                <a:solidFill>
                  <a:srgbClr val="FF6600"/>
                </a:solidFill>
                <a:latin typeface="Helvetica 55 Roman" panose="020B0604020202020204" pitchFamily="34" charset="0"/>
              </a:rPr>
              <a:t>réalisé toutes les stratégies qu’il avait mises en place</a:t>
            </a:r>
            <a:r>
              <a:rPr lang="fr-FR" sz="1600" dirty="0">
                <a:latin typeface="Helvetica 55 Roman" panose="020B0604020202020204" pitchFamily="34" charset="0"/>
              </a:rPr>
              <a:t> pour faire </a:t>
            </a:r>
            <a:r>
              <a:rPr lang="fr-FR" sz="1600" dirty="0">
                <a:solidFill>
                  <a:srgbClr val="FF6600"/>
                </a:solidFill>
                <a:latin typeface="Helvetica 55 Roman" panose="020B0604020202020204" pitchFamily="34" charset="0"/>
              </a:rPr>
              <a:t>semblant de bien entendre</a:t>
            </a:r>
            <a:r>
              <a:rPr lang="fr-FR" sz="1600" dirty="0">
                <a:latin typeface="Helvetica 55 Roman" panose="020B0604020202020204" pitchFamily="34" charset="0"/>
              </a:rPr>
              <a:t>. </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solidFill>
                  <a:srgbClr val="FF6600"/>
                </a:solidFill>
                <a:latin typeface="Helvetica 55 Roman" panose="020B0604020202020204" pitchFamily="34" charset="0"/>
              </a:rPr>
              <a:t>L’apprentissage de la lecture labiale </a:t>
            </a:r>
            <a:r>
              <a:rPr lang="fr-FR" sz="1600" dirty="0">
                <a:latin typeface="Helvetica 55 Roman" panose="020B0604020202020204" pitchFamily="34" charset="0"/>
              </a:rPr>
              <a:t> chez l’orthophoniste lui a pris du temps mais c’est un vrai bénéfice aujourd’hui.</a:t>
            </a:r>
          </a:p>
        </p:txBody>
      </p:sp>
      <p:pic>
        <p:nvPicPr>
          <p:cNvPr id="83971" name="Espace réservé du contenu 9" descr="Mehdi, 45 ans&#10;Malentendant  avec acouphènes &#10;UX designer chez Orange ">
            <a:extLst>
              <a:ext uri="{FF2B5EF4-FFF2-40B4-BE49-F238E27FC236}">
                <a16:creationId xmlns:a16="http://schemas.microsoft.com/office/drawing/2014/main" id="{689D4403-F5A2-4B91-B935-8D4DE19F0DE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4775"/>
          <a:stretch>
            <a:fillRect/>
          </a:stretch>
        </p:blipFill>
        <p:spPr bwMode="auto">
          <a:xfrm>
            <a:off x="468313" y="722313"/>
            <a:ext cx="3065462" cy="3698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e 9">
            <a:extLst>
              <a:ext uri="{FF2B5EF4-FFF2-40B4-BE49-F238E27FC236}">
                <a16:creationId xmlns:a16="http://schemas.microsoft.com/office/drawing/2014/main" id="{9E04B9C2-FF12-4EED-95D1-1C4C8754252D}"/>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1" name="Forme libre 8">
              <a:extLst>
                <a:ext uri="{FF2B5EF4-FFF2-40B4-BE49-F238E27FC236}">
                  <a16:creationId xmlns:a16="http://schemas.microsoft.com/office/drawing/2014/main" id="{937C7548-108D-4677-BEA5-AA86FF76EC1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3974" name="Image 9">
              <a:extLst>
                <a:ext uri="{FF2B5EF4-FFF2-40B4-BE49-F238E27FC236}">
                  <a16:creationId xmlns:a16="http://schemas.microsoft.com/office/drawing/2014/main" id="{08DC8C0A-EE80-4BC3-97DE-F85E629EF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1F36BA0-B01A-460C-841B-ACF98A453CB4}"/>
              </a:ext>
            </a:extLst>
          </p:cNvPr>
          <p:cNvSpPr>
            <a:spLocks noGrp="1"/>
          </p:cNvSpPr>
          <p:nvPr>
            <p:ph type="title"/>
          </p:nvPr>
        </p:nvSpPr>
        <p:spPr>
          <a:xfrm>
            <a:off x="611188" y="112713"/>
            <a:ext cx="7129462" cy="742950"/>
          </a:xfrm>
        </p:spPr>
        <p:txBody>
          <a:bodyPr/>
          <a:lstStyle/>
          <a:p>
            <a:pPr>
              <a:defRPr/>
            </a:pPr>
            <a:r>
              <a:rPr lang="fr-FR" sz="2000" dirty="0"/>
              <a:t>Mehdi, atteint de Malentendance avec Acouphènes</a:t>
            </a:r>
          </a:p>
        </p:txBody>
      </p:sp>
      <p:sp>
        <p:nvSpPr>
          <p:cNvPr id="3" name="Espace réservé du contenu 2">
            <a:extLst>
              <a:ext uri="{FF2B5EF4-FFF2-40B4-BE49-F238E27FC236}">
                <a16:creationId xmlns:a16="http://schemas.microsoft.com/office/drawing/2014/main" id="{E96BE29B-9009-44D4-9A94-3CD3332C58CE}"/>
              </a:ext>
            </a:extLst>
          </p:cNvPr>
          <p:cNvSpPr>
            <a:spLocks noGrp="1"/>
          </p:cNvSpPr>
          <p:nvPr>
            <p:ph sz="half" idx="1"/>
          </p:nvPr>
        </p:nvSpPr>
        <p:spPr>
          <a:xfrm>
            <a:off x="323850" y="1597025"/>
            <a:ext cx="3814763" cy="3433763"/>
          </a:xfrm>
        </p:spPr>
        <p:txBody>
          <a:bodyPr>
            <a:normAutofit fontScale="92500" lnSpcReduction="20000"/>
          </a:bodyPr>
          <a:lstStyle/>
          <a:p>
            <a:pPr>
              <a:lnSpc>
                <a:spcPct val="110000"/>
              </a:lnSpc>
              <a:defRPr/>
            </a:pPr>
            <a:r>
              <a:rPr lang="fr-FR" dirty="0">
                <a:solidFill>
                  <a:srgbClr val="FF6600"/>
                </a:solidFill>
              </a:rPr>
              <a:t>Passions et loisirs</a:t>
            </a:r>
          </a:p>
          <a:p>
            <a:pPr>
              <a:lnSpc>
                <a:spcPct val="110000"/>
              </a:lnSpc>
              <a:defRPr/>
            </a:pPr>
            <a:r>
              <a:rPr lang="fr-FR" dirty="0">
                <a:latin typeface="Helvetica 55 Roman" panose="020B0604020202020204" pitchFamily="34" charset="0"/>
              </a:rPr>
              <a:t>Medhi n'a pas beaucoup de temps pour faire du sport, mais il essaye une fois par semaine d’aller taper la balle à son club de tennis. Il </a:t>
            </a:r>
            <a:r>
              <a:rPr lang="fr-FR" dirty="0">
                <a:solidFill>
                  <a:srgbClr val="FF6600"/>
                </a:solidFill>
                <a:latin typeface="Helvetica 55 Roman" panose="020B0604020202020204" pitchFamily="34" charset="0"/>
              </a:rPr>
              <a:t>consacre le reste de son temps à sa famille </a:t>
            </a:r>
            <a:r>
              <a:rPr lang="fr-FR" dirty="0">
                <a:latin typeface="Helvetica 55 Roman" panose="020B0604020202020204" pitchFamily="34" charset="0"/>
              </a:rPr>
              <a:t>qu’il aime plus que tout au monde.</a:t>
            </a:r>
            <a:endParaRPr lang="fr-FR" dirty="0"/>
          </a:p>
          <a:p>
            <a:pPr>
              <a:lnSpc>
                <a:spcPct val="110000"/>
              </a:lnSpc>
              <a:defRPr/>
            </a:pPr>
            <a:r>
              <a:rPr lang="fr-FR" dirty="0">
                <a:solidFill>
                  <a:srgbClr val="FF6600"/>
                </a:solidFill>
              </a:rPr>
              <a:t>Attentes &amp; envies</a:t>
            </a:r>
          </a:p>
          <a:p>
            <a:pPr>
              <a:lnSpc>
                <a:spcPct val="110000"/>
              </a:lnSpc>
              <a:defRPr/>
            </a:pPr>
            <a:r>
              <a:rPr lang="fr-FR" dirty="0">
                <a:latin typeface="Helvetica 55 Roman" panose="020B0604020202020204" pitchFamily="34" charset="0"/>
              </a:rPr>
              <a:t>Mehdi aimerait pouvoir stopper ses </a:t>
            </a:r>
            <a:r>
              <a:rPr lang="fr-FR" dirty="0">
                <a:solidFill>
                  <a:srgbClr val="FF6600"/>
                </a:solidFill>
                <a:latin typeface="Helvetica 55 Roman" panose="020B0604020202020204" pitchFamily="34" charset="0"/>
              </a:rPr>
              <a:t>acouphènes</a:t>
            </a:r>
            <a:r>
              <a:rPr lang="fr-FR" dirty="0">
                <a:latin typeface="Helvetica 55 Roman" panose="020B0604020202020204" pitchFamily="34" charset="0"/>
              </a:rPr>
              <a:t>. Ils sont </a:t>
            </a:r>
            <a:r>
              <a:rPr lang="fr-FR" dirty="0">
                <a:solidFill>
                  <a:srgbClr val="FF6600"/>
                </a:solidFill>
                <a:latin typeface="Helvetica 55 Roman" panose="020B0604020202020204" pitchFamily="34" charset="0"/>
              </a:rPr>
              <a:t>particulièrement gênants le matin au réveil </a:t>
            </a:r>
            <a:r>
              <a:rPr lang="fr-FR" dirty="0">
                <a:latin typeface="Helvetica 55 Roman" panose="020B0604020202020204" pitchFamily="34" charset="0"/>
              </a:rPr>
              <a:t>quand il n’y a aucun autre bruit environnant.</a:t>
            </a:r>
          </a:p>
          <a:p>
            <a:pPr>
              <a:lnSpc>
                <a:spcPct val="110000"/>
              </a:lnSpc>
              <a:defRPr/>
            </a:pPr>
            <a:r>
              <a:rPr lang="fr-FR" dirty="0">
                <a:latin typeface="Helvetica 55 Roman" panose="020B0604020202020204" pitchFamily="34" charset="0"/>
              </a:rPr>
              <a:t>Passionné par les nouvelles technologies, il est </a:t>
            </a:r>
            <a:r>
              <a:rPr lang="fr-FR" dirty="0">
                <a:solidFill>
                  <a:srgbClr val="FF6600"/>
                </a:solidFill>
                <a:latin typeface="Helvetica 55 Roman" panose="020B0604020202020204" pitchFamily="34" charset="0"/>
              </a:rPr>
              <a:t>UX designer </a:t>
            </a:r>
            <a:r>
              <a:rPr lang="fr-FR" dirty="0">
                <a:latin typeface="Helvetica 55 Roman" panose="020B0604020202020204" pitchFamily="34" charset="0"/>
              </a:rPr>
              <a:t>chez Orange, et il aime écouter de la musique en travaillant. Il aime aussi tester toutes les nouveautés, notamment il </a:t>
            </a:r>
            <a:r>
              <a:rPr lang="fr-FR" dirty="0">
                <a:solidFill>
                  <a:srgbClr val="FF6600"/>
                </a:solidFill>
                <a:latin typeface="Helvetica 55 Roman" panose="020B0604020202020204" pitchFamily="34" charset="0"/>
              </a:rPr>
              <a:t>rêve d’un micro qui lui permette de comprendre une conversation dans un milieu bruyant</a:t>
            </a:r>
            <a:r>
              <a:rPr lang="fr-FR" dirty="0">
                <a:latin typeface="Helvetica 55 Roman" panose="020B0604020202020204" pitchFamily="34" charset="0"/>
              </a:rPr>
              <a:t>.</a:t>
            </a:r>
          </a:p>
        </p:txBody>
      </p:sp>
      <p:sp>
        <p:nvSpPr>
          <p:cNvPr id="7" name="Espace réservé du contenu 6">
            <a:extLst>
              <a:ext uri="{FF2B5EF4-FFF2-40B4-BE49-F238E27FC236}">
                <a16:creationId xmlns:a16="http://schemas.microsoft.com/office/drawing/2014/main" id="{9CCDB7CF-960B-4FCC-84D0-E46F5E4D5D11}"/>
              </a:ext>
            </a:extLst>
          </p:cNvPr>
          <p:cNvSpPr>
            <a:spLocks noGrp="1"/>
          </p:cNvSpPr>
          <p:nvPr>
            <p:ph sz="half" idx="10"/>
          </p:nvPr>
        </p:nvSpPr>
        <p:spPr>
          <a:xfrm>
            <a:off x="4211638" y="268288"/>
            <a:ext cx="4860925" cy="4730750"/>
          </a:xfrm>
        </p:spPr>
        <p:txBody>
          <a:bodyPr/>
          <a:lstStyle/>
          <a:p>
            <a:pPr>
              <a:defRPr/>
            </a:pPr>
            <a:endParaRPr lang="fr-FR" sz="1200" dirty="0">
              <a:solidFill>
                <a:srgbClr val="FF6600"/>
              </a:solidFill>
            </a:endParaRPr>
          </a:p>
          <a:p>
            <a:pPr>
              <a:defRPr/>
            </a:pPr>
            <a:r>
              <a:rPr lang="fr-FR" sz="1200" dirty="0">
                <a:solidFill>
                  <a:srgbClr val="FF6600"/>
                </a:solidFill>
              </a:rPr>
              <a:t>Habitudes</a:t>
            </a:r>
          </a:p>
          <a:p>
            <a:pPr>
              <a:defRPr/>
            </a:pPr>
            <a:r>
              <a:rPr lang="fr-FR" sz="1200" dirty="0">
                <a:latin typeface="Helvetica 55 Roman" panose="020B0604020202020204" pitchFamily="34" charset="0"/>
              </a:rPr>
              <a:t>Il planifie parfois un moment privilégié avec chacun de ses 3 enfants, car il a </a:t>
            </a:r>
            <a:r>
              <a:rPr lang="fr-FR" sz="1200" dirty="0">
                <a:solidFill>
                  <a:srgbClr val="FF6600"/>
                </a:solidFill>
                <a:latin typeface="Helvetica 55 Roman" panose="020B0604020202020204" pitchFamily="34" charset="0"/>
              </a:rPr>
              <a:t>du mal à les suivre ensemble, surtout que 2 de ses filles ont une voix très aiguë</a:t>
            </a:r>
            <a:r>
              <a:rPr lang="fr-FR" sz="1200" dirty="0">
                <a:latin typeface="Helvetica 55 Roman" panose="020B0604020202020204" pitchFamily="34" charset="0"/>
              </a:rPr>
              <a:t>, la zone de fréquence déficiente chez lui. </a:t>
            </a:r>
          </a:p>
          <a:p>
            <a:pPr>
              <a:defRPr/>
            </a:pPr>
            <a:r>
              <a:rPr lang="fr-FR" sz="1200" dirty="0">
                <a:latin typeface="Helvetica 55 Roman" panose="020B0604020202020204" pitchFamily="34" charset="0"/>
              </a:rPr>
              <a:t>Il </a:t>
            </a:r>
            <a:r>
              <a:rPr lang="fr-FR" sz="1200" dirty="0">
                <a:solidFill>
                  <a:srgbClr val="FF6600"/>
                </a:solidFill>
                <a:latin typeface="Helvetica 55 Roman" panose="020B0604020202020204" pitchFamily="34" charset="0"/>
              </a:rPr>
              <a:t>évite </a:t>
            </a:r>
            <a:r>
              <a:rPr lang="fr-FR" sz="1200" dirty="0">
                <a:latin typeface="Helvetica 55 Roman" panose="020B0604020202020204" pitchFamily="34" charset="0"/>
              </a:rPr>
              <a:t>les </a:t>
            </a:r>
            <a:r>
              <a:rPr lang="fr-FR" sz="1200" dirty="0">
                <a:solidFill>
                  <a:srgbClr val="FF6600"/>
                </a:solidFill>
                <a:latin typeface="Helvetica 55 Roman" panose="020B0604020202020204" pitchFamily="34" charset="0"/>
              </a:rPr>
              <a:t>environnements bruyants </a:t>
            </a:r>
            <a:r>
              <a:rPr lang="fr-FR" sz="1200" dirty="0">
                <a:latin typeface="Helvetica 55 Roman" panose="020B0604020202020204" pitchFamily="34" charset="0"/>
              </a:rPr>
              <a:t>(restaurants) où il a bien du mal à </a:t>
            </a:r>
            <a:r>
              <a:rPr lang="fr-FR" sz="1200" dirty="0">
                <a:solidFill>
                  <a:srgbClr val="FF6600"/>
                </a:solidFill>
                <a:latin typeface="Helvetica 55 Roman" panose="020B0604020202020204" pitchFamily="34" charset="0"/>
              </a:rPr>
              <a:t>discriminer les sons </a:t>
            </a:r>
            <a:r>
              <a:rPr lang="fr-FR" sz="1200" dirty="0">
                <a:latin typeface="Helvetica 55 Roman" panose="020B0604020202020204" pitchFamily="34" charset="0"/>
              </a:rPr>
              <a:t>surtout quand il est fatigué. Il </a:t>
            </a:r>
            <a:r>
              <a:rPr lang="fr-FR" sz="1200" dirty="0">
                <a:solidFill>
                  <a:srgbClr val="FF6600"/>
                </a:solidFill>
                <a:latin typeface="Helvetica 55 Roman" panose="020B0604020202020204" pitchFamily="34" charset="0"/>
              </a:rPr>
              <a:t>choisit sa place quand il s’assoit</a:t>
            </a:r>
            <a:r>
              <a:rPr lang="fr-FR" sz="1200" dirty="0">
                <a:latin typeface="Helvetica 55 Roman" panose="020B0604020202020204" pitchFamily="34" charset="0"/>
              </a:rPr>
              <a:t>, et ce n’est pas par manque de savoir-vivre mais pour </a:t>
            </a:r>
            <a:r>
              <a:rPr lang="fr-FR" sz="1200" dirty="0">
                <a:solidFill>
                  <a:srgbClr val="FF6600"/>
                </a:solidFill>
                <a:latin typeface="Helvetica 55 Roman" panose="020B0604020202020204" pitchFamily="34" charset="0"/>
              </a:rPr>
              <a:t>bien lire sur les lèvres.</a:t>
            </a:r>
            <a:r>
              <a:rPr lang="fr-FR" sz="1200" dirty="0">
                <a:latin typeface="Helvetica 55 Roman" panose="020B0604020202020204" pitchFamily="34" charset="0"/>
              </a:rPr>
              <a:t> Il positionne ses appareils en milieu bruyant (</a:t>
            </a:r>
            <a:r>
              <a:rPr lang="fr-FR" sz="1200" dirty="0">
                <a:solidFill>
                  <a:srgbClr val="FF6600"/>
                </a:solidFill>
                <a:latin typeface="Helvetica 55 Roman" panose="020B0604020202020204" pitchFamily="34" charset="0"/>
              </a:rPr>
              <a:t>micros arrière diminués</a:t>
            </a:r>
            <a:r>
              <a:rPr lang="fr-FR" sz="1200" dirty="0">
                <a:latin typeface="Helvetica 55 Roman" panose="020B0604020202020204" pitchFamily="34" charset="0"/>
              </a:rPr>
              <a:t>).</a:t>
            </a:r>
          </a:p>
          <a:p>
            <a:pPr>
              <a:defRPr/>
            </a:pPr>
            <a:endParaRPr lang="fr-FR" sz="1200" dirty="0">
              <a:solidFill>
                <a:srgbClr val="FF6600"/>
              </a:solidFill>
            </a:endParaRPr>
          </a:p>
          <a:p>
            <a:pPr>
              <a:defRPr/>
            </a:pPr>
            <a:r>
              <a:rPr lang="fr-FR" sz="1200" dirty="0">
                <a:solidFill>
                  <a:srgbClr val="FF6600"/>
                </a:solidFill>
              </a:rPr>
              <a:t>Frustrations au quotidien</a:t>
            </a:r>
          </a:p>
          <a:p>
            <a:pPr>
              <a:defRPr/>
            </a:pPr>
            <a:r>
              <a:rPr lang="fr-FR" sz="1200" dirty="0">
                <a:latin typeface="Helvetica 55 Roman" panose="020B0604020202020204" pitchFamily="34" charset="0"/>
              </a:rPr>
              <a:t>Vexer les gens parce qu’il ne répond pas à leurs salutations. </a:t>
            </a:r>
            <a:r>
              <a:rPr lang="fr-FR" sz="1200" dirty="0">
                <a:solidFill>
                  <a:srgbClr val="FF6600"/>
                </a:solidFill>
                <a:latin typeface="Helvetica 55 Roman" panose="020B0604020202020204" pitchFamily="34" charset="0"/>
              </a:rPr>
              <a:t>Son handicap est invisible</a:t>
            </a:r>
            <a:r>
              <a:rPr lang="fr-FR" sz="1200" dirty="0">
                <a:latin typeface="Helvetica 55 Roman" panose="020B0604020202020204" pitchFamily="34" charset="0"/>
              </a:rPr>
              <a:t>, et il est fréquemment incompris.</a:t>
            </a:r>
          </a:p>
          <a:p>
            <a:pPr>
              <a:defRPr/>
            </a:pPr>
            <a:r>
              <a:rPr lang="fr-FR" sz="1200" dirty="0">
                <a:solidFill>
                  <a:srgbClr val="FF6600"/>
                </a:solidFill>
                <a:latin typeface="Helvetica 55 Roman" panose="020B0604020202020204" pitchFamily="34" charset="0"/>
              </a:rPr>
              <a:t>Agacer son entourage à force de faire répéter </a:t>
            </a:r>
            <a:r>
              <a:rPr lang="fr-FR" sz="1200" dirty="0">
                <a:latin typeface="Helvetica 55 Roman" panose="020B0604020202020204" pitchFamily="34" charset="0"/>
              </a:rPr>
              <a:t>ou, </a:t>
            </a:r>
            <a:r>
              <a:rPr lang="fr-FR" sz="1200" dirty="0">
                <a:solidFill>
                  <a:srgbClr val="FF6600"/>
                </a:solidFill>
                <a:latin typeface="Helvetica 55 Roman" panose="020B0604020202020204" pitchFamily="34" charset="0"/>
              </a:rPr>
              <a:t>faire semblant de comprendre </a:t>
            </a:r>
            <a:r>
              <a:rPr lang="fr-FR" sz="1200" dirty="0">
                <a:latin typeface="Helvetica 55 Roman" panose="020B0604020202020204" pitchFamily="34" charset="0"/>
              </a:rPr>
              <a:t>pour éviter les tensions et passer à côté de la conversation.</a:t>
            </a:r>
          </a:p>
          <a:p>
            <a:pPr>
              <a:defRPr/>
            </a:pPr>
            <a:r>
              <a:rPr lang="fr-FR" sz="1200" dirty="0">
                <a:latin typeface="Helvetica 55 Roman" panose="020B0604020202020204" pitchFamily="34" charset="0"/>
              </a:rPr>
              <a:t>Être incompris, voire entendre </a:t>
            </a:r>
            <a:r>
              <a:rPr lang="fr-FR" sz="1200" dirty="0">
                <a:solidFill>
                  <a:srgbClr val="FF6600"/>
                </a:solidFill>
                <a:latin typeface="Helvetica 55 Roman" panose="020B0604020202020204" pitchFamily="34" charset="0"/>
              </a:rPr>
              <a:t>« tu entends que ce que tu veux »</a:t>
            </a:r>
            <a:r>
              <a:rPr lang="fr-FR" sz="1200" dirty="0">
                <a:latin typeface="Helvetica 55 Roman" panose="020B0604020202020204" pitchFamily="34" charset="0"/>
              </a:rPr>
              <a:t>. La surdité est </a:t>
            </a:r>
            <a:r>
              <a:rPr lang="fr-FR" sz="1200" dirty="0">
                <a:solidFill>
                  <a:srgbClr val="FF6600"/>
                </a:solidFill>
                <a:latin typeface="Helvetica 55 Roman" panose="020B0604020202020204" pitchFamily="34" charset="0"/>
              </a:rPr>
              <a:t>difficile à expliquer et varie d’une personne à l’autre</a:t>
            </a:r>
            <a:r>
              <a:rPr lang="fr-FR" sz="1200" dirty="0">
                <a:latin typeface="Helvetica 55 Roman" panose="020B0604020202020204" pitchFamily="34" charset="0"/>
              </a:rPr>
              <a:t>. </a:t>
            </a:r>
          </a:p>
          <a:p>
            <a:pPr>
              <a:defRPr/>
            </a:pPr>
            <a:r>
              <a:rPr lang="fr-FR" sz="1200" dirty="0">
                <a:latin typeface="Helvetica 55 Roman" panose="020B0604020202020204" pitchFamily="34" charset="0"/>
              </a:rPr>
              <a:t>Même quand les conditions idéales</a:t>
            </a:r>
            <a:r>
              <a:rPr lang="fr-FR" sz="1200" dirty="0">
                <a:solidFill>
                  <a:srgbClr val="FF6600"/>
                </a:solidFill>
                <a:latin typeface="Helvetica 55 Roman" panose="020B0604020202020204" pitchFamily="34" charset="0"/>
              </a:rPr>
              <a:t>  il peut ne pas comprendre certaines voix</a:t>
            </a:r>
            <a:r>
              <a:rPr lang="fr-FR" sz="1200" dirty="0">
                <a:latin typeface="Helvetica 55 Roman" panose="020B0604020202020204" pitchFamily="34" charset="0"/>
              </a:rPr>
              <a:t>. Et ça, </a:t>
            </a:r>
            <a:r>
              <a:rPr lang="fr-FR" sz="1200" dirty="0">
                <a:solidFill>
                  <a:srgbClr val="FF6600"/>
                </a:solidFill>
                <a:latin typeface="Helvetica 55 Roman" panose="020B0604020202020204" pitchFamily="34" charset="0"/>
              </a:rPr>
              <a:t>les gens ont du mal à le croire </a:t>
            </a:r>
            <a:r>
              <a:rPr lang="fr-FR" sz="1200" dirty="0">
                <a:latin typeface="Helvetica 55 Roman" panose="020B0604020202020204" pitchFamily="34" charset="0"/>
              </a:rPr>
              <a:t>!</a:t>
            </a:r>
          </a:p>
          <a:p>
            <a:pPr>
              <a:defRPr/>
            </a:pPr>
            <a:r>
              <a:rPr lang="fr-FR" sz="1200" dirty="0">
                <a:latin typeface="Helvetica 55 Roman" panose="020B0604020202020204" pitchFamily="34" charset="0"/>
              </a:rPr>
              <a:t>La plupart des ERP  mal conçus  au niveau sonore </a:t>
            </a:r>
            <a:br>
              <a:rPr lang="fr-FR" sz="1200" dirty="0">
                <a:latin typeface="Helvetica 55 Roman" panose="020B0604020202020204" pitchFamily="34" charset="0"/>
              </a:rPr>
            </a:br>
            <a:r>
              <a:rPr lang="fr-FR" sz="1200" dirty="0">
                <a:latin typeface="Helvetica 55 Roman" panose="020B0604020202020204" pitchFamily="34" charset="0"/>
              </a:rPr>
              <a:t>(</a:t>
            </a:r>
            <a:r>
              <a:rPr lang="fr-FR" sz="1200" dirty="0">
                <a:solidFill>
                  <a:srgbClr val="FF6600"/>
                </a:solidFill>
                <a:latin typeface="Helvetica 55 Roman" panose="020B0604020202020204" pitchFamily="34" charset="0"/>
              </a:rPr>
              <a:t>réverbération du son</a:t>
            </a:r>
            <a:r>
              <a:rPr lang="fr-FR" sz="1200" dirty="0">
                <a:latin typeface="Helvetica 55 Roman" panose="020B0604020202020204" pitchFamily="34" charset="0"/>
              </a:rPr>
              <a:t>).</a:t>
            </a:r>
          </a:p>
        </p:txBody>
      </p:sp>
      <p:pic>
        <p:nvPicPr>
          <p:cNvPr id="86021" name="Espace réservé du contenu 9" descr="Mehdi, 45 ans&#10;Malentendant  avec acouphènes &#10;UX designer chez Orange ">
            <a:extLst>
              <a:ext uri="{FF2B5EF4-FFF2-40B4-BE49-F238E27FC236}">
                <a16:creationId xmlns:a16="http://schemas.microsoft.com/office/drawing/2014/main" id="{8079DADF-197F-4DED-9C76-FA8D18C1B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977" b="14775"/>
          <a:stretch>
            <a:fillRect/>
          </a:stretch>
        </p:blipFill>
        <p:spPr bwMode="auto">
          <a:xfrm>
            <a:off x="673100" y="614363"/>
            <a:ext cx="9461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e 9">
            <a:extLst>
              <a:ext uri="{FF2B5EF4-FFF2-40B4-BE49-F238E27FC236}">
                <a16:creationId xmlns:a16="http://schemas.microsoft.com/office/drawing/2014/main" id="{505E962F-0824-4164-B384-217924EA9F33}"/>
              </a:ext>
              <a:ext uri="{C183D7F6-B498-43B3-948B-1728B52AA6E4}">
                <adec:decorative xmlns:adec="http://schemas.microsoft.com/office/drawing/2017/decorative" val="1"/>
              </a:ext>
            </a:extLst>
          </p:cNvPr>
          <p:cNvGrpSpPr>
            <a:grpSpLocks/>
          </p:cNvGrpSpPr>
          <p:nvPr/>
        </p:nvGrpSpPr>
        <p:grpSpPr bwMode="auto">
          <a:xfrm>
            <a:off x="2339975" y="700088"/>
            <a:ext cx="863600" cy="742950"/>
            <a:chOff x="5066789" y="2079867"/>
            <a:chExt cx="1017379" cy="1017379"/>
          </a:xfrm>
        </p:grpSpPr>
        <p:sp>
          <p:nvSpPr>
            <p:cNvPr id="12" name="Forme libre 8">
              <a:extLst>
                <a:ext uri="{FF2B5EF4-FFF2-40B4-BE49-F238E27FC236}">
                  <a16:creationId xmlns:a16="http://schemas.microsoft.com/office/drawing/2014/main" id="{EF5D3BDE-CC47-452E-90AF-F70807845A5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6024" name="Image 9">
              <a:extLst>
                <a:ext uri="{FF2B5EF4-FFF2-40B4-BE49-F238E27FC236}">
                  <a16:creationId xmlns:a16="http://schemas.microsoft.com/office/drawing/2014/main" id="{417FC9D3-CFD9-467E-9758-B8060632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Image 43" descr="poste de travail multi devices">
            <a:extLst>
              <a:ext uri="{FF2B5EF4-FFF2-40B4-BE49-F238E27FC236}">
                <a16:creationId xmlns:a16="http://schemas.microsoft.com/office/drawing/2014/main" id="{76FC0CE0-8D20-44B4-AF2C-5640F7DB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ZoneTexte 12">
            <a:extLst>
              <a:ext uri="{FF2B5EF4-FFF2-40B4-BE49-F238E27FC236}">
                <a16:creationId xmlns:a16="http://schemas.microsoft.com/office/drawing/2014/main" id="{D99DFBAE-E186-4088-BF7C-A7290782B49E}"/>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8068" name="ZoneTexte 20">
            <a:extLst>
              <a:ext uri="{FF2B5EF4-FFF2-40B4-BE49-F238E27FC236}">
                <a16:creationId xmlns:a16="http://schemas.microsoft.com/office/drawing/2014/main" id="{001C679D-9CDA-4AB4-BC11-EF1D3134EE74}"/>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88069" name="ZoneTexte 27">
            <a:extLst>
              <a:ext uri="{FF2B5EF4-FFF2-40B4-BE49-F238E27FC236}">
                <a16:creationId xmlns:a16="http://schemas.microsoft.com/office/drawing/2014/main" id="{221EECCC-9347-4B84-B178-4AC449017C5D}"/>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88070" name="ZoneTexte 36">
            <a:extLst>
              <a:ext uri="{FF2B5EF4-FFF2-40B4-BE49-F238E27FC236}">
                <a16:creationId xmlns:a16="http://schemas.microsoft.com/office/drawing/2014/main" id="{0A6C5A17-F02A-4B3E-896F-EE8D9B6A9656}"/>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88071" name="Image 45" descr="plage braille">
            <a:extLst>
              <a:ext uri="{FF2B5EF4-FFF2-40B4-BE49-F238E27FC236}">
                <a16:creationId xmlns:a16="http://schemas.microsoft.com/office/drawing/2014/main" id="{E524360F-613F-492D-9DC8-C7094F915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ZoneTexte 17">
            <a:extLst>
              <a:ext uri="{FF2B5EF4-FFF2-40B4-BE49-F238E27FC236}">
                <a16:creationId xmlns:a16="http://schemas.microsoft.com/office/drawing/2014/main" id="{2589F8DF-24FE-47D5-A673-B66A6EB32748}"/>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88073" name="Image 8">
            <a:extLst>
              <a:ext uri="{FF2B5EF4-FFF2-40B4-BE49-F238E27FC236}">
                <a16:creationId xmlns:a16="http://schemas.microsoft.com/office/drawing/2014/main" id="{A410C80D-079F-4B4F-82E1-B492248AA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93C2EAF5-F945-4D87-94C3-F79B78B2915C}"/>
              </a:ext>
            </a:extLst>
          </p:cNvPr>
          <p:cNvPicPr>
            <a:picLocks noGrp="1" noChangeAspect="1"/>
          </p:cNvPicPr>
          <p:nvPr>
            <p:ph sz="quarter" idx="12"/>
          </p:nvPr>
        </p:nvPicPr>
        <p:blipFill>
          <a:blip r:embed="rId6"/>
          <a:stretch>
            <a:fillRect/>
          </a:stretch>
        </p:blipFill>
        <p:spPr>
          <a:xfrm>
            <a:off x="-33338" y="5356225"/>
            <a:ext cx="4033838" cy="2049463"/>
          </a:xfrm>
        </p:spPr>
      </p:pic>
      <p:pic>
        <p:nvPicPr>
          <p:cNvPr id="88075" name="Image 9">
            <a:extLst>
              <a:ext uri="{FF2B5EF4-FFF2-40B4-BE49-F238E27FC236}">
                <a16:creationId xmlns:a16="http://schemas.microsoft.com/office/drawing/2014/main" id="{97925625-434B-478D-8E13-9BE95C022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331788"/>
            <a:ext cx="90582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93E34130-BE24-4A84-9C42-68C77EAACA4A}"/>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88077" name="Espace réservé du contenu 10">
            <a:extLst>
              <a:ext uri="{FF2B5EF4-FFF2-40B4-BE49-F238E27FC236}">
                <a16:creationId xmlns:a16="http://schemas.microsoft.com/office/drawing/2014/main" id="{31C249A4-DAD0-472B-92D2-DA85ED187964}"/>
              </a:ext>
            </a:extLst>
          </p:cNvPr>
          <p:cNvPicPr>
            <a:picLocks noChangeArrowheads="1"/>
          </p:cNvPicPr>
          <p:nvPr/>
        </p:nvPicPr>
        <p:blipFill>
          <a:blip r:embed="rId8">
            <a:extLst>
              <a:ext uri="{28A0092B-C50C-407E-A947-70E740481C1C}">
                <a14:useLocalDpi xmlns:a14="http://schemas.microsoft.com/office/drawing/2010/main" val="0"/>
              </a:ext>
            </a:extLst>
          </a:blip>
          <a:srcRect t="4005" b="15100"/>
          <a:stretch>
            <a:fillRect/>
          </a:stretch>
        </p:blipFill>
        <p:spPr bwMode="auto">
          <a:xfrm>
            <a:off x="3044825" y="781050"/>
            <a:ext cx="3328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078" name="Groupe 27">
            <a:extLst>
              <a:ext uri="{FF2B5EF4-FFF2-40B4-BE49-F238E27FC236}">
                <a16:creationId xmlns:a16="http://schemas.microsoft.com/office/drawing/2014/main" id="{759B358C-6B1C-4490-80E8-AF1EA133D894}"/>
              </a:ext>
            </a:extLst>
          </p:cNvPr>
          <p:cNvGrpSpPr>
            <a:grpSpLocks/>
          </p:cNvGrpSpPr>
          <p:nvPr/>
        </p:nvGrpSpPr>
        <p:grpSpPr bwMode="auto">
          <a:xfrm>
            <a:off x="3541713" y="835025"/>
            <a:ext cx="2324100" cy="1736725"/>
            <a:chOff x="9214172" y="504732"/>
            <a:chExt cx="1810840" cy="1366580"/>
          </a:xfrm>
        </p:grpSpPr>
        <p:cxnSp>
          <p:nvCxnSpPr>
            <p:cNvPr id="56" name="Connecteur droit 55">
              <a:extLst>
                <a:ext uri="{FF2B5EF4-FFF2-40B4-BE49-F238E27FC236}">
                  <a16:creationId xmlns:a16="http://schemas.microsoft.com/office/drawing/2014/main" id="{B946D15A-7D17-466D-A04E-DA71C42BC14E}"/>
                </a:ext>
              </a:extLst>
            </p:cNvPr>
            <p:cNvCxnSpPr/>
            <p:nvPr/>
          </p:nvCxnSpPr>
          <p:spPr>
            <a:xfrm flipH="1">
              <a:off x="9222830" y="534712"/>
              <a:ext cx="1802182" cy="126539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A2F9D481-AA21-4582-AF7F-35685B30F1A1}"/>
                </a:ext>
              </a:extLst>
            </p:cNvPr>
            <p:cNvCxnSpPr>
              <a:cxnSpLocks/>
            </p:cNvCxnSpPr>
            <p:nvPr/>
          </p:nvCxnSpPr>
          <p:spPr>
            <a:xfrm flipH="1" flipV="1">
              <a:off x="9214172" y="504732"/>
              <a:ext cx="180218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79" name="Groupe 27">
            <a:extLst>
              <a:ext uri="{FF2B5EF4-FFF2-40B4-BE49-F238E27FC236}">
                <a16:creationId xmlns:a16="http://schemas.microsoft.com/office/drawing/2014/main" id="{CEC3FC59-ABFF-40CB-BD9E-E61B29744B3F}"/>
              </a:ext>
            </a:extLst>
          </p:cNvPr>
          <p:cNvGrpSpPr>
            <a:grpSpLocks/>
          </p:cNvGrpSpPr>
          <p:nvPr/>
        </p:nvGrpSpPr>
        <p:grpSpPr bwMode="auto">
          <a:xfrm>
            <a:off x="977900" y="3540125"/>
            <a:ext cx="1030288" cy="852488"/>
            <a:chOff x="9214172" y="504732"/>
            <a:chExt cx="1810840" cy="1366580"/>
          </a:xfrm>
        </p:grpSpPr>
        <p:cxnSp>
          <p:nvCxnSpPr>
            <p:cNvPr id="59" name="Connecteur droit 58">
              <a:extLst>
                <a:ext uri="{FF2B5EF4-FFF2-40B4-BE49-F238E27FC236}">
                  <a16:creationId xmlns:a16="http://schemas.microsoft.com/office/drawing/2014/main" id="{518010E6-992B-4B22-A0A8-B3906BB3E33B}"/>
                </a:ext>
              </a:extLst>
            </p:cNvPr>
            <p:cNvCxnSpPr/>
            <p:nvPr/>
          </p:nvCxnSpPr>
          <p:spPr>
            <a:xfrm flipH="1">
              <a:off x="9222543" y="535270"/>
              <a:ext cx="1802469" cy="126478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467FB98-BA1D-4FCF-8B15-4C98047C60EE}"/>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88080" name="Groupe 27">
            <a:extLst>
              <a:ext uri="{FF2B5EF4-FFF2-40B4-BE49-F238E27FC236}">
                <a16:creationId xmlns:a16="http://schemas.microsoft.com/office/drawing/2014/main" id="{5CADCB51-D8EA-44BA-8228-7AE0D1F88DD7}"/>
              </a:ext>
            </a:extLst>
          </p:cNvPr>
          <p:cNvGrpSpPr>
            <a:grpSpLocks/>
          </p:cNvGrpSpPr>
          <p:nvPr/>
        </p:nvGrpSpPr>
        <p:grpSpPr bwMode="auto">
          <a:xfrm>
            <a:off x="3348038" y="3629025"/>
            <a:ext cx="936625" cy="614363"/>
            <a:chOff x="9214172" y="504732"/>
            <a:chExt cx="1810840" cy="1366580"/>
          </a:xfrm>
        </p:grpSpPr>
        <p:cxnSp>
          <p:nvCxnSpPr>
            <p:cNvPr id="65" name="Connecteur droit 64">
              <a:extLst>
                <a:ext uri="{FF2B5EF4-FFF2-40B4-BE49-F238E27FC236}">
                  <a16:creationId xmlns:a16="http://schemas.microsoft.com/office/drawing/2014/main" id="{243A8310-3B39-4C36-BAEF-AE8A7D63332A}"/>
                </a:ext>
              </a:extLst>
            </p:cNvPr>
            <p:cNvCxnSpPr/>
            <p:nvPr/>
          </p:nvCxnSpPr>
          <p:spPr>
            <a:xfrm flipH="1">
              <a:off x="9223379" y="536514"/>
              <a:ext cx="1801633" cy="126417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E4C4A15-B6CB-452A-9B04-8F9251CB7C9C}"/>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39" name="Image 14">
            <a:extLst>
              <a:ext uri="{FF2B5EF4-FFF2-40B4-BE49-F238E27FC236}">
                <a16:creationId xmlns:a16="http://schemas.microsoft.com/office/drawing/2014/main" id="{F72D4FE8-F962-4B3E-AB80-509652C39E82}"/>
              </a:ext>
            </a:extLst>
          </p:cNvPr>
          <p:cNvPicPr>
            <a:picLocks noChangeAspect="1"/>
          </p:cNvPicPr>
          <p:nvPr/>
        </p:nvPicPr>
        <p:blipFill>
          <a:blip r:embed="rId9"/>
          <a:srcRect/>
          <a:stretch>
            <a:fillRect/>
          </a:stretch>
        </p:blipFill>
        <p:spPr bwMode="auto">
          <a:xfrm>
            <a:off x="3223067" y="1357996"/>
            <a:ext cx="435681" cy="919237"/>
          </a:xfrm>
          <a:prstGeom prst="rect">
            <a:avLst/>
          </a:prstGeom>
          <a:noFill/>
          <a:ln w="19050">
            <a:solidFill>
              <a:srgbClr val="FA7700"/>
            </a:solidFill>
            <a:miter lim="800000"/>
            <a:headEnd/>
            <a:tailEnd/>
          </a:ln>
          <a:effectLst>
            <a:glow rad="228600">
              <a:schemeClr val="accent3">
                <a:satMod val="175000"/>
                <a:alpha val="40000"/>
              </a:schemeClr>
            </a:glow>
          </a:effectLst>
        </p:spPr>
      </p:pic>
      <p:pic>
        <p:nvPicPr>
          <p:cNvPr id="6" name="Image 5">
            <a:extLst>
              <a:ext uri="{FF2B5EF4-FFF2-40B4-BE49-F238E27FC236}">
                <a16:creationId xmlns:a16="http://schemas.microsoft.com/office/drawing/2014/main" id="{0B765B67-7DC7-4594-A4A8-826D76443F57}"/>
              </a:ext>
            </a:extLst>
          </p:cNvPr>
          <p:cNvPicPr>
            <a:picLocks noChangeAspect="1"/>
          </p:cNvPicPr>
          <p:nvPr/>
        </p:nvPicPr>
        <p:blipFill>
          <a:blip r:embed="rId10"/>
          <a:stretch>
            <a:fillRect/>
          </a:stretch>
        </p:blipFill>
        <p:spPr>
          <a:xfrm>
            <a:off x="127275" y="3138924"/>
            <a:ext cx="855300" cy="1351071"/>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878E5F42-EB3C-49AE-BB44-F7B69036943C}"/>
              </a:ext>
            </a:extLst>
          </p:cNvPr>
          <p:cNvPicPr>
            <a:picLocks noChangeAspect="1"/>
          </p:cNvPicPr>
          <p:nvPr/>
        </p:nvPicPr>
        <p:blipFill rotWithShape="1">
          <a:blip r:embed="rId11"/>
          <a:srcRect l="14949" r="3620" b="16904"/>
          <a:stretch/>
        </p:blipFill>
        <p:spPr>
          <a:xfrm>
            <a:off x="4440032" y="3134425"/>
            <a:ext cx="1532896" cy="1042829"/>
          </a:xfrm>
          <a:prstGeom prst="rect">
            <a:avLst/>
          </a:prstGeom>
          <a:ln>
            <a:solidFill>
              <a:schemeClr val="tx1"/>
            </a:solidFill>
          </a:ln>
          <a:effectLst>
            <a:glow rad="228600">
              <a:schemeClr val="accent3">
                <a:satMod val="175000"/>
                <a:alpha val="40000"/>
              </a:schemeClr>
            </a:glow>
            <a:outerShdw blurRad="292100" dist="139700" dir="2700000" algn="tl" rotWithShape="0">
              <a:srgbClr val="333333">
                <a:alpha val="65000"/>
              </a:srgbClr>
            </a:outerShdw>
          </a:effectLst>
        </p:spPr>
      </p:pic>
      <p:grpSp>
        <p:nvGrpSpPr>
          <p:cNvPr id="45" name="Groupe 44">
            <a:extLst>
              <a:ext uri="{FF2B5EF4-FFF2-40B4-BE49-F238E27FC236}">
                <a16:creationId xmlns:a16="http://schemas.microsoft.com/office/drawing/2014/main" id="{451B1570-26F3-4377-8BEB-1B7DDA941214}"/>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46" name="Forme libre 8">
              <a:extLst>
                <a:ext uri="{FF2B5EF4-FFF2-40B4-BE49-F238E27FC236}">
                  <a16:creationId xmlns:a16="http://schemas.microsoft.com/office/drawing/2014/main" id="{600A76C1-3254-4594-A4C2-3E773F2F71C2}"/>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8086" name="Image 9">
              <a:extLst>
                <a:ext uri="{FF2B5EF4-FFF2-40B4-BE49-F238E27FC236}">
                  <a16:creationId xmlns:a16="http://schemas.microsoft.com/office/drawing/2014/main" id="{7D1A29B7-D2B3-4955-8A3D-8DA5F0D9CF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D2A2C-B771-4FB8-982B-9FA22475B7B6}"/>
              </a:ext>
            </a:extLst>
          </p:cNvPr>
          <p:cNvSpPr>
            <a:spLocks noGrp="1"/>
          </p:cNvSpPr>
          <p:nvPr>
            <p:ph type="title"/>
          </p:nvPr>
        </p:nvSpPr>
        <p:spPr>
          <a:xfrm>
            <a:off x="827088" y="123825"/>
            <a:ext cx="8066087" cy="742950"/>
          </a:xfrm>
        </p:spPr>
        <p:txBody>
          <a:bodyPr/>
          <a:lstStyle/>
          <a:p>
            <a:pPr>
              <a:defRPr/>
            </a:pPr>
            <a:r>
              <a:rPr lang="fr-FR" altLang="fr-FR" sz="3200" dirty="0"/>
              <a:t>Personnes malentendantes : </a:t>
            </a:r>
            <a:br>
              <a:rPr lang="fr-FR" altLang="fr-FR" sz="3200" dirty="0"/>
            </a:br>
            <a:r>
              <a:rPr lang="fr-FR" altLang="fr-FR" sz="2400" dirty="0">
                <a:latin typeface="Helvetica 65 Medium" panose="020B0604020202020204" pitchFamily="34" charset="0"/>
              </a:rPr>
              <a:t>par audioprothèse ou implant</a:t>
            </a:r>
            <a:endParaRPr lang="fr-FR" sz="2400" dirty="0">
              <a:latin typeface="Helvetica 65 Medium" panose="020B0604020202020204" pitchFamily="34" charset="0"/>
            </a:endParaRPr>
          </a:p>
        </p:txBody>
      </p:sp>
      <p:pic>
        <p:nvPicPr>
          <p:cNvPr id="7" name="Picture 3" title="schéma d'une appareillage par implant">
            <a:extLst>
              <a:ext uri="{FF2B5EF4-FFF2-40B4-BE49-F238E27FC236}">
                <a16:creationId xmlns:a16="http://schemas.microsoft.com/office/drawing/2014/main" id="{F6076D4E-22B3-4DDE-BCFC-771C26FCB9BD}"/>
              </a:ext>
            </a:extLst>
          </p:cNvPr>
          <p:cNvPicPr>
            <a:picLocks noGrp="1" noChangeAspect="1" noChangeArrowheads="1"/>
          </p:cNvPicPr>
          <p:nvPr>
            <p:ph sz="half" idx="1"/>
          </p:nvPr>
        </p:nvPicPr>
        <p:blipFill rotWithShape="1">
          <a:blip r:embed="rId3" cstate="email"/>
          <a:stretch/>
        </p:blipFill>
        <p:spPr bwMode="auto">
          <a:xfrm>
            <a:off x="3419475" y="1195388"/>
            <a:ext cx="2257425" cy="1925637"/>
          </a:xfrm>
        </p:spPr>
      </p:pic>
      <p:sp>
        <p:nvSpPr>
          <p:cNvPr id="90116" name="Espace réservé du numéro de diapositive 17">
            <a:extLst>
              <a:ext uri="{FF2B5EF4-FFF2-40B4-BE49-F238E27FC236}">
                <a16:creationId xmlns:a16="http://schemas.microsoft.com/office/drawing/2014/main" id="{EDEE259E-5E77-4419-87EA-C95A6361617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93456623-7F0C-45F6-AD3F-51C5577F2CF3}" type="slidenum">
              <a:rPr lang="fr-FR" altLang="fr-FR">
                <a:latin typeface="Helvetica 75 Bold" panose="020B0804020202020204" pitchFamily="34" charset="0"/>
              </a:rPr>
              <a:pPr defTabSz="914400" eaLnBrk="1" hangingPunct="1"/>
              <a:t>28</a:t>
            </a:fld>
            <a:endParaRPr lang="fr-FR" altLang="fr-FR">
              <a:latin typeface="Helvetica 75 Bold" panose="020B0804020202020204" pitchFamily="34" charset="0"/>
            </a:endParaRPr>
          </a:p>
        </p:txBody>
      </p:sp>
      <p:grpSp>
        <p:nvGrpSpPr>
          <p:cNvPr id="3" name="Groupe 2">
            <a:extLst>
              <a:ext uri="{FF2B5EF4-FFF2-40B4-BE49-F238E27FC236}">
                <a16:creationId xmlns:a16="http://schemas.microsoft.com/office/drawing/2014/main" id="{34E10F47-5B8E-4EE8-A310-18694DA7D764}"/>
              </a:ext>
            </a:extLst>
          </p:cNvPr>
          <p:cNvGrpSpPr>
            <a:grpSpLocks/>
          </p:cNvGrpSpPr>
          <p:nvPr/>
        </p:nvGrpSpPr>
        <p:grpSpPr bwMode="auto">
          <a:xfrm>
            <a:off x="4606925" y="2559050"/>
            <a:ext cx="4319588" cy="2478088"/>
            <a:chOff x="-411898" y="1477114"/>
            <a:chExt cx="4107998" cy="2478470"/>
          </a:xfrm>
        </p:grpSpPr>
        <p:cxnSp>
          <p:nvCxnSpPr>
            <p:cNvPr id="8" name="Connecteur droit avec flèche 7">
              <a:extLst>
                <a:ext uri="{FF2B5EF4-FFF2-40B4-BE49-F238E27FC236}">
                  <a16:creationId xmlns:a16="http://schemas.microsoft.com/office/drawing/2014/main" id="{C559CFDA-C25B-4260-9286-27C63F833220}"/>
                </a:ext>
              </a:extLst>
            </p:cNvPr>
            <p:cNvCxnSpPr/>
            <p:nvPr/>
          </p:nvCxnSpPr>
          <p:spPr>
            <a:xfrm flipH="1" flipV="1">
              <a:off x="-411898" y="1477114"/>
              <a:ext cx="1164009" cy="654151"/>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0131" name="ZoneTexte 12">
              <a:extLst>
                <a:ext uri="{FF2B5EF4-FFF2-40B4-BE49-F238E27FC236}">
                  <a16:creationId xmlns:a16="http://schemas.microsoft.com/office/drawing/2014/main" id="{35F31CE1-6ABD-407F-B883-5C9E65B98531}"/>
                </a:ext>
              </a:extLst>
            </p:cNvPr>
            <p:cNvSpPr txBox="1">
              <a:spLocks noChangeArrowheads="1"/>
            </p:cNvSpPr>
            <p:nvPr/>
          </p:nvSpPr>
          <p:spPr bwMode="auto">
            <a:xfrm>
              <a:off x="-190122" y="2139702"/>
              <a:ext cx="3886222" cy="181588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fr-FR" altLang="fr-FR" sz="1600">
                  <a:solidFill>
                    <a:srgbClr val="FF6600"/>
                  </a:solidFill>
                </a:rPr>
                <a:t>audioprothèse </a:t>
              </a:r>
              <a:r>
                <a:rPr lang="fr-FR" altLang="fr-FR" sz="1600">
                  <a:solidFill>
                    <a:schemeClr val="bg1"/>
                  </a:solidFill>
                </a:rPr>
                <a:t>va amplifier le signal vibratoire des fréquences atteintes. Un apprentissage lié au réglage des appareils et à réentendre des fréquences perdues</a:t>
              </a:r>
            </a:p>
            <a:p>
              <a:r>
                <a:rPr lang="fr-FR" altLang="fr-FR" sz="1600">
                  <a:solidFill>
                    <a:schemeClr val="bg1"/>
                  </a:solidFill>
                </a:rPr>
                <a:t>Elle est aussi utilisée pour envoyer des bruits blancs pour distraire le cerveau sur certains acouphéniques</a:t>
              </a:r>
            </a:p>
          </p:txBody>
        </p:sp>
      </p:grpSp>
      <p:grpSp>
        <p:nvGrpSpPr>
          <p:cNvPr id="4" name="Groupe 3">
            <a:extLst>
              <a:ext uri="{FF2B5EF4-FFF2-40B4-BE49-F238E27FC236}">
                <a16:creationId xmlns:a16="http://schemas.microsoft.com/office/drawing/2014/main" id="{EB843D7A-E8D0-49DE-86B3-B3E48DD5EC7C}"/>
              </a:ext>
            </a:extLst>
          </p:cNvPr>
          <p:cNvGrpSpPr>
            <a:grpSpLocks/>
          </p:cNvGrpSpPr>
          <p:nvPr/>
        </p:nvGrpSpPr>
        <p:grpSpPr bwMode="auto">
          <a:xfrm>
            <a:off x="4572000" y="1058863"/>
            <a:ext cx="4321175" cy="2062162"/>
            <a:chOff x="4427984" y="1131590"/>
            <a:chExt cx="4320480" cy="2062103"/>
          </a:xfrm>
        </p:grpSpPr>
        <p:cxnSp>
          <p:nvCxnSpPr>
            <p:cNvPr id="10" name="Connecteur droit avec flèche 9">
              <a:extLst>
                <a:ext uri="{FF2B5EF4-FFF2-40B4-BE49-F238E27FC236}">
                  <a16:creationId xmlns:a16="http://schemas.microsoft.com/office/drawing/2014/main" id="{375F70AA-CA37-4497-89A1-D13293E9703C}"/>
                </a:ext>
              </a:extLst>
            </p:cNvPr>
            <p:cNvCxnSpPr>
              <a:cxnSpLocks/>
            </p:cNvCxnSpPr>
            <p:nvPr/>
          </p:nvCxnSpPr>
          <p:spPr>
            <a:xfrm flipH="1">
              <a:off x="4427984" y="1707836"/>
              <a:ext cx="1152340" cy="282567"/>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0129" name="ZoneTexte 14">
              <a:extLst>
                <a:ext uri="{FF2B5EF4-FFF2-40B4-BE49-F238E27FC236}">
                  <a16:creationId xmlns:a16="http://schemas.microsoft.com/office/drawing/2014/main" id="{BF63FC13-7FE5-462B-BCA1-E7CE5959C613}"/>
                </a:ext>
              </a:extLst>
            </p:cNvPr>
            <p:cNvSpPr txBox="1">
              <a:spLocks noChangeArrowheads="1"/>
            </p:cNvSpPr>
            <p:nvPr/>
          </p:nvSpPr>
          <p:spPr bwMode="auto">
            <a:xfrm>
              <a:off x="5580112" y="1131590"/>
              <a:ext cx="3168352" cy="20621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fr-FR" altLang="fr-FR" sz="1600">
                  <a:solidFill>
                    <a:srgbClr val="FF6600"/>
                  </a:solidFill>
                </a:rPr>
                <a:t>l’implant cochléaire </a:t>
              </a:r>
              <a:r>
                <a:rPr lang="fr-FR" altLang="fr-FR" sz="1600">
                  <a:solidFill>
                    <a:schemeClr val="bg1"/>
                  </a:solidFill>
                </a:rPr>
                <a:t>par conduction électrique (opération avec pose d’électrodes sur la parties nerveuse des cellules abimées). </a:t>
              </a:r>
            </a:p>
            <a:p>
              <a:r>
                <a:rPr lang="fr-FR" altLang="fr-FR" sz="1600">
                  <a:solidFill>
                    <a:schemeClr val="bg1"/>
                  </a:solidFill>
                </a:rPr>
                <a:t>L’apprentissage sera plus long car nécessite de décoder un message électrique en paroles</a:t>
              </a:r>
            </a:p>
          </p:txBody>
        </p:sp>
      </p:grpSp>
      <p:pic>
        <p:nvPicPr>
          <p:cNvPr id="5" name="Image 4">
            <a:extLst>
              <a:ext uri="{FF2B5EF4-FFF2-40B4-BE49-F238E27FC236}">
                <a16:creationId xmlns:a16="http://schemas.microsoft.com/office/drawing/2014/main" id="{4446DEF4-8253-49A5-889A-50CDAC603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330575"/>
            <a:ext cx="404812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a:extLst>
              <a:ext uri="{FF2B5EF4-FFF2-40B4-BE49-F238E27FC236}">
                <a16:creationId xmlns:a16="http://schemas.microsoft.com/office/drawing/2014/main" id="{FAA8D792-873C-4A02-B515-093D156447A3}"/>
              </a:ext>
            </a:extLst>
          </p:cNvPr>
          <p:cNvGrpSpPr>
            <a:grpSpLocks/>
          </p:cNvGrpSpPr>
          <p:nvPr/>
        </p:nvGrpSpPr>
        <p:grpSpPr bwMode="auto">
          <a:xfrm>
            <a:off x="79375" y="1649413"/>
            <a:ext cx="3014663" cy="1930400"/>
            <a:chOff x="5625859" y="1617468"/>
            <a:chExt cx="3168352" cy="1929700"/>
          </a:xfrm>
        </p:grpSpPr>
        <p:cxnSp>
          <p:nvCxnSpPr>
            <p:cNvPr id="14" name="Connecteur droit avec flèche 13">
              <a:extLst>
                <a:ext uri="{FF2B5EF4-FFF2-40B4-BE49-F238E27FC236}">
                  <a16:creationId xmlns:a16="http://schemas.microsoft.com/office/drawing/2014/main" id="{3CB9A79D-ADD6-461A-B846-A1EC62ABC9DA}"/>
                </a:ext>
              </a:extLst>
            </p:cNvPr>
            <p:cNvCxnSpPr/>
            <p:nvPr/>
          </p:nvCxnSpPr>
          <p:spPr>
            <a:xfrm flipH="1">
              <a:off x="7849879" y="3193283"/>
              <a:ext cx="178522" cy="353885"/>
            </a:xfrm>
            <a:prstGeom prst="straightConnector1">
              <a:avLst/>
            </a:prstGeom>
            <a:ln w="28575">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599DAD8C-4A45-451A-A9DF-59D5BF807CE9}"/>
                </a:ext>
              </a:extLst>
            </p:cNvPr>
            <p:cNvSpPr txBox="1"/>
            <p:nvPr/>
          </p:nvSpPr>
          <p:spPr>
            <a:xfrm>
              <a:off x="5625859" y="1617468"/>
              <a:ext cx="3168352" cy="1569468"/>
            </a:xfrm>
            <a:prstGeom prst="rect">
              <a:avLst/>
            </a:prstGeom>
            <a:noFill/>
            <a:ln>
              <a:solidFill>
                <a:schemeClr val="accent4">
                  <a:lumMod val="50000"/>
                </a:schemeClr>
              </a:solidFill>
            </a:ln>
          </p:spPr>
          <p:txBody>
            <a:bodyPr>
              <a:spAutoFit/>
            </a:bodyPr>
            <a:lstStyle/>
            <a:p>
              <a:pPr>
                <a:defRPr/>
              </a:pPr>
              <a:r>
                <a:rPr lang="fr-FR" sz="1600" dirty="0">
                  <a:solidFill>
                    <a:srgbClr val="FF6600"/>
                  </a:solidFill>
                </a:rPr>
                <a:t>l’implant BAHA </a:t>
              </a:r>
              <a:r>
                <a:rPr lang="fr-FR" sz="1600" dirty="0">
                  <a:solidFill>
                    <a:schemeClr val="bg1"/>
                  </a:solidFill>
                </a:rPr>
                <a:t>par conduction osseuse en captant les sons et de les transformer en vibrations mécaniques qui seront perçues directement par l’oreille interne : la cochlée</a:t>
              </a:r>
            </a:p>
          </p:txBody>
        </p:sp>
      </p:grpSp>
      <p:pic>
        <p:nvPicPr>
          <p:cNvPr id="90121" name="Image 23">
            <a:hlinkClick r:id="rId5"/>
            <a:extLst>
              <a:ext uri="{FF2B5EF4-FFF2-40B4-BE49-F238E27FC236}">
                <a16:creationId xmlns:a16="http://schemas.microsoft.com/office/drawing/2014/main" id="{842ED414-02EA-4A42-91D3-5AE4679A3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150" y="25400"/>
            <a:ext cx="15494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Ellipse 24">
            <a:hlinkClick r:id="rId5" tooltip="entend avec implant"/>
            <a:extLst>
              <a:ext uri="{FF2B5EF4-FFF2-40B4-BE49-F238E27FC236}">
                <a16:creationId xmlns:a16="http://schemas.microsoft.com/office/drawing/2014/main" id="{FC3D5CF0-92B4-4720-BE21-9FBA3064FF55}"/>
              </a:ext>
            </a:extLst>
          </p:cNvPr>
          <p:cNvSpPr/>
          <p:nvPr/>
        </p:nvSpPr>
        <p:spPr>
          <a:xfrm>
            <a:off x="8083550" y="901700"/>
            <a:ext cx="9366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fr-FR" dirty="0">
                <a:solidFill>
                  <a:schemeClr val="tx1"/>
                </a:solidFill>
                <a:latin typeface="Abadi" panose="020B0604020104020204" pitchFamily="34" charset="0"/>
              </a:rPr>
              <a:t>exemple</a:t>
            </a:r>
          </a:p>
        </p:txBody>
      </p:sp>
      <p:grpSp>
        <p:nvGrpSpPr>
          <p:cNvPr id="19" name="Groupe 18">
            <a:extLst>
              <a:ext uri="{FF2B5EF4-FFF2-40B4-BE49-F238E27FC236}">
                <a16:creationId xmlns:a16="http://schemas.microsoft.com/office/drawing/2014/main" id="{CB8E948E-F292-4E60-967C-77E5CB55665B}"/>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20" name="Forme libre 8">
              <a:extLst>
                <a:ext uri="{FF2B5EF4-FFF2-40B4-BE49-F238E27FC236}">
                  <a16:creationId xmlns:a16="http://schemas.microsoft.com/office/drawing/2014/main" id="{C2CBD974-15D0-418F-9A16-C0288897757A}"/>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0125" name="Image 9">
              <a:extLst>
                <a:ext uri="{FF2B5EF4-FFF2-40B4-BE49-F238E27FC236}">
                  <a16:creationId xmlns:a16="http://schemas.microsoft.com/office/drawing/2014/main" id="{7335CEA3-2E21-442D-9BB3-B067CAC9F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E182C-835A-4CFC-8CC0-F33394B2C73B}"/>
              </a:ext>
            </a:extLst>
          </p:cNvPr>
          <p:cNvSpPr>
            <a:spLocks noGrp="1"/>
          </p:cNvSpPr>
          <p:nvPr>
            <p:ph type="title"/>
          </p:nvPr>
        </p:nvSpPr>
        <p:spPr>
          <a:xfrm>
            <a:off x="827088" y="268288"/>
            <a:ext cx="8066087" cy="742950"/>
          </a:xfrm>
        </p:spPr>
        <p:txBody>
          <a:bodyPr/>
          <a:lstStyle/>
          <a:p>
            <a:pPr>
              <a:defRPr/>
            </a:pPr>
            <a:r>
              <a:rPr lang="fr-FR" sz="2800" dirty="0"/>
              <a:t>Aides techniques à distance </a:t>
            </a:r>
            <a:endParaRPr lang="fr-FR" sz="3600" dirty="0">
              <a:solidFill>
                <a:schemeClr val="tx1"/>
              </a:solidFill>
              <a:latin typeface="Helvetica 65 Medium" panose="020B0604020202020204" pitchFamily="34" charset="0"/>
            </a:endParaRPr>
          </a:p>
        </p:txBody>
      </p:sp>
      <p:sp>
        <p:nvSpPr>
          <p:cNvPr id="3" name="Espace réservé du contenu 2">
            <a:extLst>
              <a:ext uri="{FF2B5EF4-FFF2-40B4-BE49-F238E27FC236}">
                <a16:creationId xmlns:a16="http://schemas.microsoft.com/office/drawing/2014/main" id="{BE16B8B9-C378-4053-9531-6FC8AF55AB19}"/>
              </a:ext>
            </a:extLst>
          </p:cNvPr>
          <p:cNvSpPr>
            <a:spLocks noGrp="1"/>
          </p:cNvSpPr>
          <p:nvPr>
            <p:ph sz="half" idx="1"/>
          </p:nvPr>
        </p:nvSpPr>
        <p:spPr>
          <a:xfrm>
            <a:off x="395288" y="1276350"/>
            <a:ext cx="8064500" cy="3241675"/>
          </a:xfrm>
        </p:spPr>
        <p:txBody>
          <a:bodyPr/>
          <a:lstStyle/>
          <a:p>
            <a:pPr>
              <a:defRPr/>
            </a:pPr>
            <a:r>
              <a:rPr lang="fr-FR" sz="1600" dirty="0">
                <a:solidFill>
                  <a:schemeClr val="bg1"/>
                </a:solidFill>
              </a:rPr>
              <a:t>On peut connecter son aide auditive en Bluetooth avec :</a:t>
            </a:r>
          </a:p>
          <a:p>
            <a:pPr marL="476250" lvl="2" indent="-342900">
              <a:buSzPct val="125000"/>
              <a:defRPr/>
            </a:pPr>
            <a:r>
              <a:rPr lang="fr-FR" sz="1600" b="1" dirty="0">
                <a:solidFill>
                  <a:schemeClr val="bg1"/>
                </a:solidFill>
              </a:rPr>
              <a:t>Smartphone</a:t>
            </a:r>
            <a:r>
              <a:rPr lang="fr-FR" sz="1600" dirty="0">
                <a:solidFill>
                  <a:schemeClr val="bg1"/>
                </a:solidFill>
              </a:rPr>
              <a:t> : </a:t>
            </a:r>
            <a:r>
              <a:rPr lang="fr-FR" sz="1600" dirty="0">
                <a:solidFill>
                  <a:schemeClr val="bg1"/>
                </a:solidFill>
                <a:latin typeface="Helvetica 55 Roman" panose="020B0604020202020204" pitchFamily="34" charset="0"/>
              </a:rPr>
              <a:t>compatible avec de nombreux smartphones.</a:t>
            </a:r>
          </a:p>
          <a:p>
            <a:pPr marL="419100" lvl="2" indent="-285750">
              <a:buSzPct val="125000"/>
              <a:defRPr/>
            </a:pPr>
            <a:r>
              <a:rPr lang="fr-FR" sz="1600" b="1" dirty="0">
                <a:solidFill>
                  <a:schemeClr val="bg1"/>
                </a:solidFill>
              </a:rPr>
              <a:t>Téléphone fixe </a:t>
            </a:r>
            <a:r>
              <a:rPr lang="fr-FR" sz="1600" dirty="0">
                <a:solidFill>
                  <a:schemeClr val="bg1"/>
                </a:solidFill>
                <a:latin typeface="Helvetica 55 Roman" panose="020B0604020202020204" pitchFamily="34" charset="0"/>
              </a:rPr>
              <a:t>compatible Bluetooth </a:t>
            </a:r>
          </a:p>
          <a:p>
            <a:pPr marL="419100" lvl="2" indent="-285750">
              <a:buSzPct val="125000"/>
              <a:defRPr/>
            </a:pPr>
            <a:r>
              <a:rPr lang="fr-FR" sz="1600" b="1" dirty="0">
                <a:solidFill>
                  <a:schemeClr val="bg1"/>
                </a:solidFill>
              </a:rPr>
              <a:t>Softphone</a:t>
            </a:r>
            <a:r>
              <a:rPr lang="fr-FR" sz="1600" dirty="0">
                <a:solidFill>
                  <a:schemeClr val="bg1"/>
                </a:solidFill>
              </a:rPr>
              <a:t> :</a:t>
            </a:r>
            <a:r>
              <a:rPr lang="it-IT" sz="1600" dirty="0">
                <a:solidFill>
                  <a:schemeClr val="bg1"/>
                </a:solidFill>
                <a:sym typeface="Wingdings"/>
              </a:rPr>
              <a:t> </a:t>
            </a:r>
            <a:r>
              <a:rPr lang="it-IT" sz="1600" dirty="0">
                <a:solidFill>
                  <a:schemeClr val="bg1"/>
                </a:solidFill>
                <a:latin typeface="Helvetica 55 Roman" panose="020B0604020202020204" pitchFamily="34" charset="0"/>
                <a:sym typeface="Wingdings"/>
              </a:rPr>
              <a:t>peut poser problème </a:t>
            </a:r>
            <a:r>
              <a:rPr lang="fr-FR" sz="1600" dirty="0">
                <a:solidFill>
                  <a:schemeClr val="bg1"/>
                </a:solidFill>
                <a:latin typeface="Helvetica 55 Roman" panose="020B0604020202020204" pitchFamily="34" charset="0"/>
              </a:rPr>
              <a:t>rajouter clé Bluetooth pour augmenter le signal</a:t>
            </a:r>
            <a:endParaRPr lang="fr-FR" dirty="0">
              <a:solidFill>
                <a:schemeClr val="bg1"/>
              </a:solidFill>
              <a:latin typeface="Helvetica 55 Roman" panose="020B0604020202020204" pitchFamily="34" charset="0"/>
            </a:endParaRPr>
          </a:p>
          <a:p>
            <a:pPr marL="419100" lvl="2" indent="-285750">
              <a:defRPr/>
            </a:pPr>
            <a:endParaRPr lang="fr-FR" dirty="0">
              <a:solidFill>
                <a:schemeClr val="bg1"/>
              </a:solidFill>
            </a:endParaRPr>
          </a:p>
        </p:txBody>
      </p:sp>
      <p:sp>
        <p:nvSpPr>
          <p:cNvPr id="92164" name="Espace réservé du numéro de diapositive 6">
            <a:extLst>
              <a:ext uri="{FF2B5EF4-FFF2-40B4-BE49-F238E27FC236}">
                <a16:creationId xmlns:a16="http://schemas.microsoft.com/office/drawing/2014/main" id="{43D08B06-2B61-4785-9C9B-7A428C15CA22}"/>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1E3361C5-65A0-45C1-A6B6-DE6009501E21}" type="slidenum">
              <a:rPr lang="fr-FR" altLang="fr-FR">
                <a:latin typeface="Helvetica 75 Bold" panose="020B0804020202020204" pitchFamily="34" charset="0"/>
              </a:rPr>
              <a:pPr defTabSz="914400" eaLnBrk="1" hangingPunct="1"/>
              <a:t>29</a:t>
            </a:fld>
            <a:endParaRPr lang="fr-FR" altLang="fr-FR">
              <a:latin typeface="Helvetica 75 Bold" panose="020B0804020202020204" pitchFamily="34" charset="0"/>
            </a:endParaRPr>
          </a:p>
        </p:txBody>
      </p:sp>
      <p:pic>
        <p:nvPicPr>
          <p:cNvPr id="92165" name="Image 3">
            <a:extLst>
              <a:ext uri="{FF2B5EF4-FFF2-40B4-BE49-F238E27FC236}">
                <a16:creationId xmlns:a16="http://schemas.microsoft.com/office/drawing/2014/main" id="{E9EE34BF-1BA9-489F-8130-504E48274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552700"/>
            <a:ext cx="41656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94FC9FA4-8652-4FD4-8C99-CF6DA56C761D}"/>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8" name="Forme libre 8">
              <a:extLst>
                <a:ext uri="{FF2B5EF4-FFF2-40B4-BE49-F238E27FC236}">
                  <a16:creationId xmlns:a16="http://schemas.microsoft.com/office/drawing/2014/main" id="{B9C353F6-1939-47BF-8AE3-0B658CE7FC5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2168" name="Image 9">
              <a:extLst>
                <a:ext uri="{FF2B5EF4-FFF2-40B4-BE49-F238E27FC236}">
                  <a16:creationId xmlns:a16="http://schemas.microsoft.com/office/drawing/2014/main" id="{2360E9C4-7E29-4308-964A-BA3B3579A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723C23F-153E-4E52-833F-7C28DD569A85}"/>
              </a:ext>
            </a:extLst>
          </p:cNvPr>
          <p:cNvSpPr>
            <a:spLocks noGrp="1"/>
          </p:cNvSpPr>
          <p:nvPr>
            <p:ph type="title"/>
          </p:nvPr>
        </p:nvSpPr>
        <p:spPr>
          <a:xfrm>
            <a:off x="827088" y="268288"/>
            <a:ext cx="8066087" cy="742950"/>
          </a:xfrm>
        </p:spPr>
        <p:txBody>
          <a:bodyPr/>
          <a:lstStyle/>
          <a:p>
            <a:pPr>
              <a:defRPr/>
            </a:pPr>
            <a:r>
              <a:rPr lang="fr-FR" dirty="0"/>
              <a:t>Question sur expérience utilisateur</a:t>
            </a:r>
          </a:p>
        </p:txBody>
      </p:sp>
      <p:sp>
        <p:nvSpPr>
          <p:cNvPr id="5" name="Espace réservé du contenu 4">
            <a:extLst>
              <a:ext uri="{FF2B5EF4-FFF2-40B4-BE49-F238E27FC236}">
                <a16:creationId xmlns:a16="http://schemas.microsoft.com/office/drawing/2014/main" id="{E78A80AD-9355-43C4-817B-827F99699CC4}"/>
              </a:ext>
            </a:extLst>
          </p:cNvPr>
          <p:cNvSpPr>
            <a:spLocks noGrp="1"/>
          </p:cNvSpPr>
          <p:nvPr>
            <p:ph sz="half" idx="1"/>
          </p:nvPr>
        </p:nvSpPr>
        <p:spPr>
          <a:xfrm>
            <a:off x="827088" y="1184275"/>
            <a:ext cx="8066087" cy="3332163"/>
          </a:xfrm>
        </p:spPr>
        <p:txBody>
          <a:bodyPr/>
          <a:lstStyle/>
          <a:p>
            <a:pPr marL="342900" indent="-342900">
              <a:lnSpc>
                <a:spcPct val="100000"/>
              </a:lnSpc>
              <a:spcBef>
                <a:spcPts val="2400"/>
              </a:spcBef>
              <a:spcAft>
                <a:spcPts val="2400"/>
              </a:spcAft>
              <a:buClr>
                <a:srgbClr val="FF6600"/>
              </a:buClr>
              <a:buSzPct val="125000"/>
              <a:buFont typeface="Wingdings" panose="05000000000000000000" pitchFamily="2" charset="2"/>
              <a:buChar char="§"/>
              <a:defRPr/>
            </a:pPr>
            <a:r>
              <a:rPr lang="fr-FR" sz="2000" dirty="0">
                <a:solidFill>
                  <a:schemeClr val="bg1"/>
                </a:solidFill>
              </a:rPr>
              <a:t>Veuillez définir en quelques ligne ce qu’est « l’expérience utilisateur satisfaisante » ?</a:t>
            </a:r>
          </a:p>
          <a:p>
            <a:pPr marL="342900" indent="-342900">
              <a:lnSpc>
                <a:spcPct val="100000"/>
              </a:lnSpc>
              <a:spcBef>
                <a:spcPts val="2400"/>
              </a:spcBef>
              <a:spcAft>
                <a:spcPts val="2400"/>
              </a:spcAft>
              <a:buClr>
                <a:srgbClr val="FF6600"/>
              </a:buClr>
              <a:buSzPct val="125000"/>
              <a:buFont typeface="Wingdings" panose="05000000000000000000" pitchFamily="2" charset="2"/>
              <a:buChar char="§"/>
              <a:defRPr/>
            </a:pPr>
            <a:r>
              <a:rPr lang="fr-FR" sz="2000" dirty="0">
                <a:solidFill>
                  <a:schemeClr val="bg1"/>
                </a:solidFill>
              </a:rPr>
              <a:t>Définir avec vos mots la conception inclusive ?</a:t>
            </a:r>
          </a:p>
        </p:txBody>
      </p:sp>
      <p:sp>
        <p:nvSpPr>
          <p:cNvPr id="43012" name="Espace réservé du pied de page 2">
            <a:extLst>
              <a:ext uri="{FF2B5EF4-FFF2-40B4-BE49-F238E27FC236}">
                <a16:creationId xmlns:a16="http://schemas.microsoft.com/office/drawing/2014/main" id="{8DE5A711-9221-4E16-A128-AA0160EC3458}"/>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36558-F931-417D-AA05-D7EBFC962D3A}"/>
              </a:ext>
            </a:extLst>
          </p:cNvPr>
          <p:cNvSpPr>
            <a:spLocks noGrp="1"/>
          </p:cNvSpPr>
          <p:nvPr>
            <p:ph type="title"/>
          </p:nvPr>
        </p:nvSpPr>
        <p:spPr>
          <a:xfrm>
            <a:off x="827088" y="268288"/>
            <a:ext cx="8066087" cy="742950"/>
          </a:xfrm>
        </p:spPr>
        <p:txBody>
          <a:bodyPr/>
          <a:lstStyle/>
          <a:p>
            <a:pPr eaLnBrk="1" hangingPunct="1">
              <a:defRPr/>
            </a:pPr>
            <a:r>
              <a:rPr lang="fr-FR" sz="2800" dirty="0">
                <a:solidFill>
                  <a:srgbClr val="FF6600"/>
                </a:solidFill>
              </a:rPr>
              <a:t>Autres aides techniques </a:t>
            </a:r>
            <a:endParaRPr lang="fr-FR" sz="2000" dirty="0">
              <a:solidFill>
                <a:srgbClr val="FF6600"/>
              </a:solidFill>
            </a:endParaRPr>
          </a:p>
        </p:txBody>
      </p:sp>
      <p:pic>
        <p:nvPicPr>
          <p:cNvPr id="94211" name="Espace réservé du contenu 14">
            <a:extLst>
              <a:ext uri="{FF2B5EF4-FFF2-40B4-BE49-F238E27FC236}">
                <a16:creationId xmlns:a16="http://schemas.microsoft.com/office/drawing/2014/main" id="{99BAC699-315D-4BE9-88FA-189C7603A940}"/>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7442200" y="771525"/>
            <a:ext cx="1677988" cy="178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Image 16">
            <a:extLst>
              <a:ext uri="{FF2B5EF4-FFF2-40B4-BE49-F238E27FC236}">
                <a16:creationId xmlns:a16="http://schemas.microsoft.com/office/drawing/2014/main" id="{5F971492-8C78-4F0D-ADA4-A810BD77A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538" y="3171825"/>
            <a:ext cx="28209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Image 23">
            <a:extLst>
              <a:ext uri="{FF2B5EF4-FFF2-40B4-BE49-F238E27FC236}">
                <a16:creationId xmlns:a16="http://schemas.microsoft.com/office/drawing/2014/main" id="{908AFA25-A1B1-40DA-A7FB-53BC57306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3459163"/>
            <a:ext cx="13462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Espace réservé du contenu 25">
            <a:extLst>
              <a:ext uri="{FF2B5EF4-FFF2-40B4-BE49-F238E27FC236}">
                <a16:creationId xmlns:a16="http://schemas.microsoft.com/office/drawing/2014/main" id="{AE1D173D-83FC-456C-9EF8-F0A837310270}"/>
              </a:ext>
            </a:extLst>
          </p:cNvPr>
          <p:cNvSpPr>
            <a:spLocks noGrp="1"/>
          </p:cNvSpPr>
          <p:nvPr>
            <p:ph sz="half" idx="1"/>
          </p:nvPr>
        </p:nvSpPr>
        <p:spPr>
          <a:xfrm>
            <a:off x="854075" y="1184275"/>
            <a:ext cx="4078288" cy="3332163"/>
          </a:xfrm>
        </p:spPr>
        <p:txBody>
          <a:bodyPr/>
          <a:lstStyle/>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Casque circum aural ou casque conduction osseuse</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Transcription réunion (</a:t>
            </a:r>
            <a:r>
              <a:rPr lang="fr-FR" sz="1800" dirty="0" err="1">
                <a:latin typeface="Helvetica 55 Roman" panose="020B0604020202020204" pitchFamily="34" charset="0"/>
              </a:rPr>
              <a:t>vélotypie</a:t>
            </a:r>
            <a:r>
              <a:rPr lang="fr-FR" sz="1800" dirty="0">
                <a:latin typeface="Helvetica 55 Roman" panose="020B0604020202020204" pitchFamily="34" charset="0"/>
              </a:rPr>
              <a:t>++)</a:t>
            </a:r>
          </a:p>
          <a:p>
            <a:pPr marL="285750" indent="-285750">
              <a:buClr>
                <a:srgbClr val="FF6600"/>
              </a:buClr>
              <a:buSzPct val="125000"/>
              <a:buFont typeface="Wingdings" panose="05000000000000000000" pitchFamily="2" charset="2"/>
              <a:buChar char="§"/>
              <a:defRPr/>
            </a:pPr>
            <a:r>
              <a:rPr lang="fr-FR" sz="1800" dirty="0">
                <a:latin typeface="Helvetica 55 Roman" panose="020B0604020202020204" pitchFamily="34" charset="0"/>
              </a:rPr>
              <a:t>Micro externe pour compenser en présentiel </a:t>
            </a:r>
          </a:p>
        </p:txBody>
      </p:sp>
      <p:pic>
        <p:nvPicPr>
          <p:cNvPr id="94215" name="Image 27">
            <a:extLst>
              <a:ext uri="{FF2B5EF4-FFF2-40B4-BE49-F238E27FC236}">
                <a16:creationId xmlns:a16="http://schemas.microsoft.com/office/drawing/2014/main" id="{A369661A-5B94-4693-B65E-DB3BC500F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4063" y="771525"/>
            <a:ext cx="118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Image 11">
            <a:extLst>
              <a:ext uri="{FF2B5EF4-FFF2-40B4-BE49-F238E27FC236}">
                <a16:creationId xmlns:a16="http://schemas.microsoft.com/office/drawing/2014/main" id="{F23B4AC5-05FA-4467-979C-96521C26B8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81113" y="3019425"/>
            <a:ext cx="3224212" cy="1855788"/>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36" name="Groupe 35">
            <a:extLst>
              <a:ext uri="{FF2B5EF4-FFF2-40B4-BE49-F238E27FC236}">
                <a16:creationId xmlns:a16="http://schemas.microsoft.com/office/drawing/2014/main" id="{50CDC3A0-98E1-413A-A4B1-F4686AEB67CC}"/>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37" name="Forme libre 8">
              <a:extLst>
                <a:ext uri="{FF2B5EF4-FFF2-40B4-BE49-F238E27FC236}">
                  <a16:creationId xmlns:a16="http://schemas.microsoft.com/office/drawing/2014/main" id="{B1505FA9-F86F-4040-9467-C3D8CBE0F616}"/>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4219" name="Image 9">
              <a:extLst>
                <a:ext uri="{FF2B5EF4-FFF2-40B4-BE49-F238E27FC236}">
                  <a16:creationId xmlns:a16="http://schemas.microsoft.com/office/drawing/2014/main" id="{94A66A48-028F-4F63-9F65-147DD07758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16">
            <a:extLst>
              <a:ext uri="{FF2B5EF4-FFF2-40B4-BE49-F238E27FC236}">
                <a16:creationId xmlns:a16="http://schemas.microsoft.com/office/drawing/2014/main" id="{583A9896-4FDC-4CA6-8946-C147980D24FE}"/>
              </a:ext>
            </a:extLst>
          </p:cNvPr>
          <p:cNvSpPr>
            <a:spLocks noGrp="1"/>
          </p:cNvSpPr>
          <p:nvPr>
            <p:ph sz="half" idx="10"/>
          </p:nvPr>
        </p:nvSpPr>
        <p:spPr>
          <a:xfrm>
            <a:off x="4427538" y="268288"/>
            <a:ext cx="4464050" cy="4703762"/>
          </a:xfrm>
        </p:spPr>
        <p:txBody>
          <a:bodyPr>
            <a:normAutofit fontScale="92500"/>
          </a:bodyPr>
          <a:lstStyle/>
          <a:p>
            <a:pPr>
              <a:defRPr/>
            </a:pPr>
            <a:r>
              <a:rPr lang="fr-FR" sz="1800" dirty="0">
                <a:solidFill>
                  <a:srgbClr val="FF6600"/>
                </a:solidFill>
              </a:rPr>
              <a:t>Situations de handicap numérique</a:t>
            </a:r>
          </a:p>
          <a:p>
            <a:pPr>
              <a:lnSpc>
                <a:spcPct val="110000"/>
              </a:lnSpc>
              <a:spcBef>
                <a:spcPts val="1200"/>
              </a:spcBef>
              <a:spcAft>
                <a:spcPts val="600"/>
              </a:spcAft>
              <a:defRPr/>
            </a:pPr>
            <a:r>
              <a:rPr lang="fr-FR" dirty="0">
                <a:latin typeface="Helvetica 55 Roman" panose="020B0604020202020204" pitchFamily="34" charset="0"/>
              </a:rPr>
              <a:t>Bien que Mehdi soit </a:t>
            </a:r>
            <a:r>
              <a:rPr lang="fr-FR" dirty="0">
                <a:solidFill>
                  <a:srgbClr val="FF6600"/>
                </a:solidFill>
                <a:latin typeface="Helvetica 55 Roman" panose="020B0604020202020204" pitchFamily="34" charset="0"/>
              </a:rPr>
              <a:t>appareillé</a:t>
            </a:r>
            <a:r>
              <a:rPr lang="fr-FR" dirty="0">
                <a:latin typeface="Helvetica 55 Roman" panose="020B0604020202020204" pitchFamily="34" charset="0"/>
              </a:rPr>
              <a:t>, </a:t>
            </a:r>
            <a:r>
              <a:rPr lang="fr-FR" dirty="0">
                <a:solidFill>
                  <a:srgbClr val="FF6600"/>
                </a:solidFill>
                <a:latin typeface="Helvetica 55 Roman" panose="020B0604020202020204" pitchFamily="34" charset="0"/>
              </a:rPr>
              <a:t>l’accès à l’information </a:t>
            </a:r>
            <a:r>
              <a:rPr lang="fr-FR" dirty="0">
                <a:latin typeface="Helvetica 55 Roman" panose="020B0604020202020204" pitchFamily="34" charset="0"/>
              </a:rPr>
              <a:t>sonore peut être </a:t>
            </a:r>
            <a:r>
              <a:rPr lang="fr-FR" dirty="0">
                <a:solidFill>
                  <a:srgbClr val="FF6600"/>
                </a:solidFill>
                <a:latin typeface="Helvetica 55 Roman" panose="020B0604020202020204" pitchFamily="34" charset="0"/>
              </a:rPr>
              <a:t>problématique</a:t>
            </a:r>
            <a:r>
              <a:rPr lang="fr-FR" dirty="0">
                <a:latin typeface="Helvetica 55 Roman" panose="020B0604020202020204" pitchFamily="34" charset="0"/>
              </a:rPr>
              <a:t> dans </a:t>
            </a:r>
            <a:r>
              <a:rPr lang="fr-FR" dirty="0">
                <a:solidFill>
                  <a:srgbClr val="FF6600"/>
                </a:solidFill>
                <a:latin typeface="Helvetica 55 Roman" panose="020B0604020202020204" pitchFamily="34" charset="0"/>
              </a:rPr>
              <a:t>certaines situations</a:t>
            </a:r>
            <a:r>
              <a:rPr lang="fr-FR" dirty="0">
                <a:latin typeface="Helvetica 55 Roman" panose="020B0604020202020204" pitchFamily="34" charset="0"/>
              </a:rPr>
              <a:t>…</a:t>
            </a:r>
          </a:p>
          <a:p>
            <a:pPr>
              <a:lnSpc>
                <a:spcPct val="110000"/>
              </a:lnSpc>
              <a:spcBef>
                <a:spcPts val="1200"/>
              </a:spcBef>
              <a:spcAft>
                <a:spcPts val="600"/>
              </a:spcAft>
              <a:defRPr/>
            </a:pPr>
            <a:r>
              <a:rPr lang="fr-FR" dirty="0">
                <a:latin typeface="Helvetica 55 Roman" panose="020B0604020202020204" pitchFamily="34" charset="0"/>
              </a:rPr>
              <a:t>Un contenu </a:t>
            </a:r>
            <a:r>
              <a:rPr lang="fr-FR" dirty="0">
                <a:solidFill>
                  <a:srgbClr val="FF6600"/>
                </a:solidFill>
                <a:latin typeface="Helvetica 55 Roman" panose="020B0604020202020204" pitchFamily="34" charset="0"/>
              </a:rPr>
              <a:t>audio ou vidéo de mauvaise qualité </a:t>
            </a:r>
            <a:r>
              <a:rPr lang="fr-FR" dirty="0">
                <a:latin typeface="Helvetica 55 Roman" panose="020B0604020202020204" pitchFamily="34" charset="0"/>
              </a:rPr>
              <a:t>ou couvert par une </a:t>
            </a:r>
            <a:r>
              <a:rPr lang="fr-FR" dirty="0">
                <a:solidFill>
                  <a:srgbClr val="FF6600"/>
                </a:solidFill>
                <a:latin typeface="Helvetica 55 Roman" panose="020B0604020202020204" pitchFamily="34" charset="0"/>
              </a:rPr>
              <a:t>musique de fond </a:t>
            </a:r>
            <a:r>
              <a:rPr lang="fr-FR" dirty="0">
                <a:latin typeface="Helvetica 55 Roman" panose="020B0604020202020204" pitchFamily="34" charset="0"/>
              </a:rPr>
              <a:t>ou des bruits ambiants </a:t>
            </a:r>
            <a:r>
              <a:rPr lang="fr-FR" dirty="0">
                <a:solidFill>
                  <a:srgbClr val="FF6600"/>
                </a:solidFill>
                <a:latin typeface="Helvetica 55 Roman" panose="020B0604020202020204" pitchFamily="34" charset="0"/>
              </a:rPr>
              <a:t>trop forts</a:t>
            </a:r>
            <a:r>
              <a:rPr lang="fr-FR" dirty="0">
                <a:latin typeface="Helvetica 55 Roman" panose="020B0604020202020204" pitchFamily="34" charset="0"/>
              </a:rPr>
              <a:t>, qui n’est </a:t>
            </a:r>
            <a:r>
              <a:rPr lang="fr-FR" dirty="0">
                <a:solidFill>
                  <a:srgbClr val="FF6600"/>
                </a:solidFill>
                <a:latin typeface="Helvetica 55 Roman" panose="020B0604020202020204" pitchFamily="34" charset="0"/>
              </a:rPr>
              <a:t>pas ou mal sous-titré</a:t>
            </a:r>
            <a:r>
              <a:rPr lang="fr-FR" dirty="0">
                <a:latin typeface="Helvetica 55 Roman" panose="020B0604020202020204" pitchFamily="34" charset="0"/>
              </a:rPr>
              <a:t>.</a:t>
            </a:r>
          </a:p>
          <a:p>
            <a:pPr>
              <a:lnSpc>
                <a:spcPct val="110000"/>
              </a:lnSpc>
              <a:spcBef>
                <a:spcPts val="1200"/>
              </a:spcBef>
              <a:spcAft>
                <a:spcPts val="600"/>
              </a:spcAft>
              <a:defRPr/>
            </a:pPr>
            <a:r>
              <a:rPr lang="fr-FR" dirty="0">
                <a:latin typeface="Helvetica 55 Roman" panose="020B0604020202020204" pitchFamily="34" charset="0"/>
              </a:rPr>
              <a:t>Une </a:t>
            </a:r>
            <a:r>
              <a:rPr lang="fr-FR" dirty="0">
                <a:solidFill>
                  <a:srgbClr val="FF6600"/>
                </a:solidFill>
                <a:latin typeface="Helvetica 55 Roman" panose="020B0604020202020204" pitchFamily="34" charset="0"/>
              </a:rPr>
              <a:t>animation sonore intempestive </a:t>
            </a:r>
            <a:r>
              <a:rPr lang="fr-FR" dirty="0">
                <a:latin typeface="Helvetica 55 Roman" panose="020B0604020202020204" pitchFamily="34" charset="0"/>
              </a:rPr>
              <a:t>sur un site web ou mobile.</a:t>
            </a:r>
          </a:p>
          <a:p>
            <a:pPr>
              <a:lnSpc>
                <a:spcPct val="110000"/>
              </a:lnSpc>
              <a:spcBef>
                <a:spcPts val="1200"/>
              </a:spcBef>
              <a:spcAft>
                <a:spcPts val="600"/>
              </a:spcAft>
              <a:defRPr/>
            </a:pPr>
            <a:r>
              <a:rPr lang="fr-FR" dirty="0">
                <a:latin typeface="Helvetica 55 Roman" panose="020B0604020202020204" pitchFamily="34" charset="0"/>
              </a:rPr>
              <a:t>Lors d’une réunion téléphonique si les </a:t>
            </a:r>
            <a:r>
              <a:rPr lang="fr-FR" dirty="0">
                <a:solidFill>
                  <a:srgbClr val="FF6600"/>
                </a:solidFill>
                <a:latin typeface="Helvetica 55 Roman" panose="020B0604020202020204" pitchFamily="34" charset="0"/>
              </a:rPr>
              <a:t>participants ont des volumes de voix différents</a:t>
            </a:r>
            <a:r>
              <a:rPr lang="fr-FR" dirty="0">
                <a:latin typeface="Helvetica 55 Roman" panose="020B0604020202020204" pitchFamily="34" charset="0"/>
              </a:rPr>
              <a:t>, des </a:t>
            </a:r>
            <a:r>
              <a:rPr lang="fr-FR" dirty="0">
                <a:solidFill>
                  <a:srgbClr val="FF6600"/>
                </a:solidFill>
                <a:latin typeface="Helvetica 55 Roman" panose="020B0604020202020204" pitchFamily="34" charset="0"/>
              </a:rPr>
              <a:t>micros ou des connections de mauvaises qualité</a:t>
            </a:r>
            <a:r>
              <a:rPr lang="fr-FR" dirty="0">
                <a:latin typeface="Helvetica 55 Roman" panose="020B0604020202020204" pitchFamily="34" charset="0"/>
              </a:rPr>
              <a:t> et/ ou s’interrompent sans se présenter.</a:t>
            </a:r>
          </a:p>
          <a:p>
            <a:pPr>
              <a:lnSpc>
                <a:spcPct val="110000"/>
              </a:lnSpc>
              <a:spcBef>
                <a:spcPts val="1200"/>
              </a:spcBef>
              <a:spcAft>
                <a:spcPts val="600"/>
              </a:spcAft>
              <a:defRPr/>
            </a:pPr>
            <a:r>
              <a:rPr lang="fr-FR" dirty="0">
                <a:latin typeface="Helvetica 55 Roman" panose="020B0604020202020204" pitchFamily="34" charset="0"/>
              </a:rPr>
              <a:t>Lors d’une réunion en Visio, si le </a:t>
            </a:r>
            <a:r>
              <a:rPr lang="fr-FR" dirty="0">
                <a:solidFill>
                  <a:srgbClr val="FF6600"/>
                </a:solidFill>
                <a:latin typeface="Helvetica 55 Roman" panose="020B0604020202020204" pitchFamily="34" charset="0"/>
              </a:rPr>
              <a:t>son n’est pas de bonne qualité </a:t>
            </a:r>
            <a:r>
              <a:rPr lang="fr-FR" dirty="0">
                <a:latin typeface="Helvetica 55 Roman" panose="020B0604020202020204" pitchFamily="34" charset="0"/>
              </a:rPr>
              <a:t>et que les </a:t>
            </a:r>
            <a:r>
              <a:rPr lang="fr-FR" dirty="0">
                <a:solidFill>
                  <a:srgbClr val="FF6600"/>
                </a:solidFill>
                <a:latin typeface="Helvetica 55 Roman" panose="020B0604020202020204" pitchFamily="34" charset="0"/>
              </a:rPr>
              <a:t>visages des intervenants ne sont pas suffisamment bien cadrés</a:t>
            </a:r>
            <a:r>
              <a:rPr lang="fr-FR" dirty="0">
                <a:latin typeface="Helvetica 55 Roman" panose="020B0604020202020204" pitchFamily="34" charset="0"/>
              </a:rPr>
              <a:t> ou éclairés pour lui permettre de s’aider de la </a:t>
            </a:r>
            <a:r>
              <a:rPr lang="fr-FR" dirty="0">
                <a:solidFill>
                  <a:srgbClr val="FF6600"/>
                </a:solidFill>
                <a:latin typeface="Helvetica 55 Roman" panose="020B0604020202020204" pitchFamily="34" charset="0"/>
              </a:rPr>
              <a:t>lecture labiale</a:t>
            </a:r>
            <a:r>
              <a:rPr lang="fr-FR" dirty="0">
                <a:latin typeface="Helvetica 55 Roman" panose="020B0604020202020204" pitchFamily="34" charset="0"/>
              </a:rPr>
              <a:t>.</a:t>
            </a:r>
          </a:p>
        </p:txBody>
      </p:sp>
      <p:pic>
        <p:nvPicPr>
          <p:cNvPr id="96259" name="Espace réservé du contenu 9" descr="Mehdi, 45 ans&#10;Malentendant  avec acouphènes &#10;UX designer chez Orange ">
            <a:extLst>
              <a:ext uri="{FF2B5EF4-FFF2-40B4-BE49-F238E27FC236}">
                <a16:creationId xmlns:a16="http://schemas.microsoft.com/office/drawing/2014/main" id="{4DF1FCCF-8401-4343-AB68-0FCCAB7586C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4775"/>
          <a:stretch>
            <a:fillRect/>
          </a:stretch>
        </p:blipFill>
        <p:spPr bwMode="auto">
          <a:xfrm>
            <a:off x="611188" y="771525"/>
            <a:ext cx="3103562" cy="3744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e 9">
            <a:extLst>
              <a:ext uri="{FF2B5EF4-FFF2-40B4-BE49-F238E27FC236}">
                <a16:creationId xmlns:a16="http://schemas.microsoft.com/office/drawing/2014/main" id="{7FDB3DFE-F237-4BB6-9F30-406677461B6F}"/>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11" name="Forme libre 8">
              <a:extLst>
                <a:ext uri="{FF2B5EF4-FFF2-40B4-BE49-F238E27FC236}">
                  <a16:creationId xmlns:a16="http://schemas.microsoft.com/office/drawing/2014/main" id="{47D76611-97F9-4535-9D19-47A12B0C3645}"/>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96262" name="Image 9">
              <a:extLst>
                <a:ext uri="{FF2B5EF4-FFF2-40B4-BE49-F238E27FC236}">
                  <a16:creationId xmlns:a16="http://schemas.microsoft.com/office/drawing/2014/main" id="{0391523D-1290-43FF-8BC5-BA6529B88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306C8F-171A-4DAC-9E40-2D3D6BA67942}"/>
              </a:ext>
            </a:extLst>
          </p:cNvPr>
          <p:cNvSpPr>
            <a:spLocks noGrp="1"/>
          </p:cNvSpPr>
          <p:nvPr>
            <p:ph type="title"/>
          </p:nvPr>
        </p:nvSpPr>
        <p:spPr>
          <a:xfrm>
            <a:off x="827088" y="268288"/>
            <a:ext cx="8066087" cy="742950"/>
          </a:xfrm>
        </p:spPr>
        <p:txBody>
          <a:bodyPr/>
          <a:lstStyle/>
          <a:p>
            <a:pPr>
              <a:defRPr/>
            </a:pPr>
            <a:r>
              <a:rPr lang="fr-FR" sz="2000" dirty="0">
                <a:solidFill>
                  <a:schemeClr val="bg2"/>
                </a:solidFill>
              </a:rPr>
              <a:t>Préconisé pour l’accessibilité aux problèmes de malentendance</a:t>
            </a:r>
          </a:p>
        </p:txBody>
      </p:sp>
      <p:graphicFrame>
        <p:nvGraphicFramePr>
          <p:cNvPr id="17" name="Espace réservé du contenu 16">
            <a:extLst>
              <a:ext uri="{FF2B5EF4-FFF2-40B4-BE49-F238E27FC236}">
                <a16:creationId xmlns:a16="http://schemas.microsoft.com/office/drawing/2014/main" id="{0677539E-93FA-40DC-BA45-414C90DB585D}"/>
              </a:ext>
            </a:extLst>
          </p:cNvPr>
          <p:cNvGraphicFramePr>
            <a:graphicFrameLocks noGrp="1"/>
          </p:cNvGraphicFramePr>
          <p:nvPr>
            <p:ph sz="half" idx="1"/>
          </p:nvPr>
        </p:nvGraphicFramePr>
        <p:xfrm>
          <a:off x="827088" y="1024518"/>
          <a:ext cx="8066087" cy="4031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4558654-B5DD-4E7A-85AD-9D3DBAEFED6F}"/>
              </a:ext>
            </a:extLst>
          </p:cNvPr>
          <p:cNvSpPr>
            <a:spLocks noGrp="1"/>
          </p:cNvSpPr>
          <p:nvPr>
            <p:ph type="title"/>
          </p:nvPr>
        </p:nvSpPr>
        <p:spPr>
          <a:xfrm>
            <a:off x="827088" y="1419225"/>
            <a:ext cx="6337300" cy="2881313"/>
          </a:xfrm>
        </p:spPr>
        <p:txBody>
          <a:bodyPr/>
          <a:lstStyle/>
          <a:p>
            <a:pPr>
              <a:defRPr/>
            </a:pPr>
            <a:r>
              <a:rPr lang="fr-FR" dirty="0"/>
              <a:t>La surdité : </a:t>
            </a:r>
            <a:br>
              <a:rPr lang="fr-FR" dirty="0"/>
            </a:br>
            <a:r>
              <a:rPr lang="fr-FR" dirty="0"/>
              <a:t>&gt; </a:t>
            </a:r>
            <a:r>
              <a:rPr lang="fr-FR" sz="3200" dirty="0">
                <a:solidFill>
                  <a:schemeClr val="bg2"/>
                </a:solidFill>
                <a:latin typeface="Helvetica 55 Roman" panose="020B0604020202020204" pitchFamily="34" charset="0"/>
              </a:rPr>
              <a:t>atteinte profonde</a:t>
            </a:r>
            <a:r>
              <a:rPr lang="fr-FR" sz="3200" dirty="0">
                <a:solidFill>
                  <a:schemeClr val="bg1"/>
                </a:solidFill>
                <a:latin typeface="Helvetica 55 Roman" panose="020B0604020202020204" pitchFamily="34" charset="0"/>
              </a:rPr>
              <a:t> ou </a:t>
            </a:r>
            <a:r>
              <a:rPr lang="fr-FR" sz="3200" dirty="0">
                <a:solidFill>
                  <a:schemeClr val="bg2"/>
                </a:solidFill>
                <a:latin typeface="Helvetica 55 Roman" panose="020B0604020202020204" pitchFamily="34" charset="0"/>
              </a:rPr>
              <a:t>totale</a:t>
            </a:r>
            <a:r>
              <a:rPr lang="fr-FR" sz="3200" dirty="0">
                <a:solidFill>
                  <a:schemeClr val="bg1"/>
                </a:solidFill>
                <a:latin typeface="Helvetica 55 Roman" panose="020B0604020202020204" pitchFamily="34" charset="0"/>
              </a:rPr>
              <a:t> pour une perte supérieure à 90 dB</a:t>
            </a:r>
            <a:endParaRPr lang="fr-FR" dirty="0"/>
          </a:p>
        </p:txBody>
      </p:sp>
      <p:grpSp>
        <p:nvGrpSpPr>
          <p:cNvPr id="100355" name="Groupe 11">
            <a:extLst>
              <a:ext uri="{FF2B5EF4-FFF2-40B4-BE49-F238E27FC236}">
                <a16:creationId xmlns:a16="http://schemas.microsoft.com/office/drawing/2014/main" id="{AE70A8E1-3026-41E2-AB76-2BBA2B7B32B3}"/>
              </a:ext>
              <a:ext uri="{C183D7F6-B498-43B3-948B-1728B52AA6E4}">
                <adec:decorative xmlns:adec="http://schemas.microsoft.com/office/drawing/2017/decorative" val="1"/>
              </a:ext>
            </a:extLst>
          </p:cNvPr>
          <p:cNvGrpSpPr>
            <a:grpSpLocks/>
          </p:cNvGrpSpPr>
          <p:nvPr/>
        </p:nvGrpSpPr>
        <p:grpSpPr bwMode="auto">
          <a:xfrm>
            <a:off x="8101013" y="123825"/>
            <a:ext cx="869950" cy="792163"/>
            <a:chOff x="8172450" y="123825"/>
            <a:chExt cx="798513" cy="798513"/>
          </a:xfrm>
        </p:grpSpPr>
        <p:grpSp>
          <p:nvGrpSpPr>
            <p:cNvPr id="100356" name="Groupe 6">
              <a:extLst>
                <a:ext uri="{FF2B5EF4-FFF2-40B4-BE49-F238E27FC236}">
                  <a16:creationId xmlns:a16="http://schemas.microsoft.com/office/drawing/2014/main" id="{41870435-578E-42F6-9E7F-75696D5BB568}"/>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8" name="Forme libre 8">
                <a:extLst>
                  <a:ext uri="{FF2B5EF4-FFF2-40B4-BE49-F238E27FC236}">
                    <a16:creationId xmlns:a16="http://schemas.microsoft.com/office/drawing/2014/main" id="{6A86C14C-B76A-4914-B032-23882693E707}"/>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0360" name="Image 9">
                <a:extLst>
                  <a:ext uri="{FF2B5EF4-FFF2-40B4-BE49-F238E27FC236}">
                    <a16:creationId xmlns:a16="http://schemas.microsoft.com/office/drawing/2014/main" id="{B83CC220-C8EA-4485-B872-B18DC8F1B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 name="Connecteur droit 3">
              <a:extLst>
                <a:ext uri="{FF2B5EF4-FFF2-40B4-BE49-F238E27FC236}">
                  <a16:creationId xmlns:a16="http://schemas.microsoft.com/office/drawing/2014/main" id="{6F51C5CC-3210-4328-9693-D8F06C11732B}"/>
                </a:ext>
              </a:extLst>
            </p:cNvPr>
            <p:cNvCxnSpPr>
              <a:cxnSpLocks/>
            </p:cNvCxnSpPr>
            <p:nvPr/>
          </p:nvCxnSpPr>
          <p:spPr>
            <a:xfrm flipH="1">
              <a:off x="8306507" y="627897"/>
              <a:ext cx="154457" cy="140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B4719CDB-5786-46FE-8109-3A96F6D8C58D}"/>
                </a:ext>
              </a:extLst>
            </p:cNvPr>
            <p:cNvCxnSpPr>
              <a:cxnSpLocks/>
            </p:cNvCxnSpPr>
            <p:nvPr/>
          </p:nvCxnSpPr>
          <p:spPr>
            <a:xfrm flipH="1">
              <a:off x="8571707" y="267845"/>
              <a:ext cx="256457" cy="2496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36AAA6-E6AC-4E8E-AC19-79837AA08DE0}"/>
              </a:ext>
            </a:extLst>
          </p:cNvPr>
          <p:cNvSpPr>
            <a:spLocks noGrp="1"/>
          </p:cNvSpPr>
          <p:nvPr>
            <p:ph type="title"/>
          </p:nvPr>
        </p:nvSpPr>
        <p:spPr>
          <a:xfrm>
            <a:off x="827088" y="268288"/>
            <a:ext cx="8066087" cy="742950"/>
          </a:xfrm>
        </p:spPr>
        <p:txBody>
          <a:bodyPr/>
          <a:lstStyle/>
          <a:p>
            <a:pPr>
              <a:defRPr/>
            </a:pPr>
            <a:r>
              <a:rPr lang="fr-FR" dirty="0"/>
              <a:t>Utile à savoir !</a:t>
            </a:r>
          </a:p>
        </p:txBody>
      </p:sp>
      <p:sp>
        <p:nvSpPr>
          <p:cNvPr id="4" name="Espace réservé du contenu 3">
            <a:extLst>
              <a:ext uri="{FF2B5EF4-FFF2-40B4-BE49-F238E27FC236}">
                <a16:creationId xmlns:a16="http://schemas.microsoft.com/office/drawing/2014/main" id="{517F0A36-0C81-4246-9B41-9DA14E2ED46E}"/>
              </a:ext>
            </a:extLst>
          </p:cNvPr>
          <p:cNvSpPr>
            <a:spLocks noGrp="1"/>
          </p:cNvSpPr>
          <p:nvPr>
            <p:ph sz="half" idx="1"/>
          </p:nvPr>
        </p:nvSpPr>
        <p:spPr>
          <a:xfrm>
            <a:off x="827088" y="842963"/>
            <a:ext cx="8066087" cy="4032250"/>
          </a:xfrm>
        </p:spPr>
        <p:txBody>
          <a:bodyPr>
            <a:normAutofit fontScale="92500" lnSpcReduction="10000"/>
          </a:bodyPr>
          <a:lstStyle/>
          <a:p>
            <a:pPr marL="285750" indent="-285750">
              <a:buClr>
                <a:srgbClr val="FF6600"/>
              </a:buClr>
              <a:buSzPct val="125000"/>
              <a:buFont typeface="Wingdings" panose="05000000000000000000" pitchFamily="2" charset="2"/>
              <a:buChar char="§"/>
              <a:defRPr/>
            </a:pPr>
            <a:r>
              <a:rPr lang="fr-FR" sz="1800" dirty="0">
                <a:solidFill>
                  <a:schemeClr val="bg1"/>
                </a:solidFill>
              </a:rPr>
              <a:t>plus de 90 % des parents d’enfants sourds sont entendants ;</a:t>
            </a:r>
          </a:p>
          <a:p>
            <a:pPr marL="285750" indent="-285750">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Il est essentiel </a:t>
            </a:r>
            <a:r>
              <a:rPr lang="fr-FR" sz="1800" dirty="0">
                <a:solidFill>
                  <a:schemeClr val="bg2"/>
                </a:solidFill>
                <a:latin typeface="Helvetica 55 Roman" panose="020B0604020202020204" pitchFamily="34" charset="0"/>
              </a:rPr>
              <a:t>d’adapter ce programme aux besoins particuliers de l’enfant et au projet éducatif choisi par ses parents</a:t>
            </a:r>
            <a:r>
              <a:rPr lang="fr-FR" sz="1800" dirty="0">
                <a:solidFill>
                  <a:schemeClr val="bg1"/>
                </a:solidFill>
                <a:latin typeface="Helvetica 55 Roman" panose="020B0604020202020204" pitchFamily="34" charset="0"/>
              </a:rPr>
              <a:t>. </a:t>
            </a:r>
          </a:p>
          <a:p>
            <a:pPr marL="285750" indent="-285750">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En effet, « dans l'éducation et le parcours scolaire des jeunes sourds, la </a:t>
            </a:r>
            <a:r>
              <a:rPr lang="fr-FR" sz="1800" dirty="0">
                <a:solidFill>
                  <a:schemeClr val="bg2"/>
                </a:solidFill>
                <a:latin typeface="Helvetica 55 Roman" panose="020B0604020202020204" pitchFamily="34" charset="0"/>
              </a:rPr>
              <a:t>liberté de choix entre une communication bilingue, langue des signes et langue française, et une communication en langue française est de droit </a:t>
            </a:r>
            <a:r>
              <a:rPr lang="fr-FR" sz="1800" dirty="0">
                <a:solidFill>
                  <a:schemeClr val="bg1"/>
                </a:solidFill>
                <a:latin typeface="Helvetica 55 Roman" panose="020B0604020202020204" pitchFamily="34" charset="0"/>
              </a:rPr>
              <a:t>» comme le stipule la loi du 11 février 2005.</a:t>
            </a:r>
          </a:p>
          <a:p>
            <a:pPr marL="285750" indent="-285750">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Deux types d’approches précoces (choix éducatif des parents) : </a:t>
            </a:r>
          </a:p>
          <a:p>
            <a:pPr marL="466725" lvl="2" indent="-285750">
              <a:buClr>
                <a:srgbClr val="FF6600"/>
              </a:buClr>
              <a:buSzPct val="125000"/>
              <a:defRPr/>
            </a:pPr>
            <a:r>
              <a:rPr lang="fr-FR" sz="1800" dirty="0">
                <a:solidFill>
                  <a:schemeClr val="bg2"/>
                </a:solidFill>
                <a:latin typeface="Helvetica 55 Roman" panose="020B0604020202020204" pitchFamily="34" charset="0"/>
              </a:rPr>
              <a:t>approche </a:t>
            </a:r>
            <a:r>
              <a:rPr lang="fr-FR" sz="1800" dirty="0" err="1">
                <a:solidFill>
                  <a:schemeClr val="bg2"/>
                </a:solidFill>
                <a:latin typeface="Helvetica 55 Roman" panose="020B0604020202020204" pitchFamily="34" charset="0"/>
              </a:rPr>
              <a:t>audiophonatoire</a:t>
            </a:r>
            <a:r>
              <a:rPr lang="fr-FR" sz="1800" dirty="0">
                <a:solidFill>
                  <a:schemeClr val="bg2"/>
                </a:solidFill>
                <a:latin typeface="Helvetica 55 Roman" panose="020B0604020202020204" pitchFamily="34" charset="0"/>
              </a:rPr>
              <a:t> </a:t>
            </a:r>
          </a:p>
          <a:p>
            <a:pPr marL="466725" lvl="2" indent="-285750">
              <a:buClr>
                <a:srgbClr val="FF6600"/>
              </a:buClr>
              <a:buSzPct val="125000"/>
              <a:defRPr/>
            </a:pPr>
            <a:r>
              <a:rPr lang="fr-FR" sz="1800" dirty="0">
                <a:solidFill>
                  <a:schemeClr val="bg2"/>
                </a:solidFill>
                <a:latin typeface="Helvetica 55 Roman" panose="020B0604020202020204" pitchFamily="34" charset="0"/>
              </a:rPr>
              <a:t>approche </a:t>
            </a:r>
            <a:r>
              <a:rPr lang="fr-FR" sz="1800" dirty="0" err="1">
                <a:solidFill>
                  <a:schemeClr val="bg2"/>
                </a:solidFill>
                <a:latin typeface="Helvetica 55 Roman" panose="020B0604020202020204" pitchFamily="34" charset="0"/>
              </a:rPr>
              <a:t>visuogestuelle</a:t>
            </a:r>
            <a:r>
              <a:rPr lang="fr-FR" sz="1800" dirty="0">
                <a:solidFill>
                  <a:schemeClr val="bg2"/>
                </a:solidFill>
                <a:latin typeface="Helvetica 55 Roman" panose="020B0604020202020204" pitchFamily="34" charset="0"/>
              </a:rPr>
              <a:t> </a:t>
            </a:r>
          </a:p>
          <a:p>
            <a:pPr lvl="2" indent="0">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se distinguent fondamentalement sur le fait de stimuler ou non la voie auditive. </a:t>
            </a:r>
          </a:p>
          <a:p>
            <a:pPr lvl="2" indent="0">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L’éducation avec « </a:t>
            </a:r>
            <a:r>
              <a:rPr lang="fr-FR" sz="1800" dirty="0">
                <a:solidFill>
                  <a:schemeClr val="bg2"/>
                </a:solidFill>
                <a:latin typeface="Helvetica 55 Roman" panose="020B0604020202020204" pitchFamily="34" charset="0"/>
              </a:rPr>
              <a:t>communication bilingue </a:t>
            </a:r>
            <a:r>
              <a:rPr lang="fr-FR" sz="1800" dirty="0">
                <a:solidFill>
                  <a:schemeClr val="bg1"/>
                </a:solidFill>
                <a:latin typeface="Helvetica 55 Roman" panose="020B0604020202020204" pitchFamily="34" charset="0"/>
              </a:rPr>
              <a:t>» et donc l’apprentissage de la LSF peut s’envisager dans le </a:t>
            </a:r>
            <a:r>
              <a:rPr lang="fr-FR" sz="1800" dirty="0">
                <a:solidFill>
                  <a:schemeClr val="bg2"/>
                </a:solidFill>
                <a:latin typeface="Helvetica 55 Roman" panose="020B0604020202020204" pitchFamily="34" charset="0"/>
              </a:rPr>
              <a:t>cadre des deux approches</a:t>
            </a:r>
            <a:r>
              <a:rPr lang="fr-FR" sz="1800" dirty="0">
                <a:solidFill>
                  <a:schemeClr val="bg1"/>
                </a:solidFill>
                <a:latin typeface="Helvetica 55 Roman" panose="020B0604020202020204" pitchFamily="34" charset="0"/>
              </a:rPr>
              <a:t>. </a:t>
            </a:r>
          </a:p>
          <a:p>
            <a:pPr lvl="2" indent="0">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Le préjugé selon lequel l’acquisition précoce de la LSF retarderait l’acquisition du français n’est pas scientifiquement validé</a:t>
            </a:r>
          </a:p>
          <a:p>
            <a:pPr marL="285750" indent="-285750">
              <a:buClr>
                <a:srgbClr val="FF6600"/>
              </a:buClr>
              <a:buSzPct val="125000"/>
              <a:buFont typeface="Wingdings" panose="05000000000000000000" pitchFamily="2" charset="2"/>
              <a:buChar char="§"/>
              <a:defRPr/>
            </a:pPr>
            <a:endParaRPr lang="fr-FR" sz="1800" dirty="0">
              <a:solidFill>
                <a:schemeClr val="bg1"/>
              </a:solidFil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4F1E08A-2931-4EEF-A99C-FC26AABD251B}"/>
              </a:ext>
            </a:extLst>
          </p:cNvPr>
          <p:cNvSpPr>
            <a:spLocks noGrp="1"/>
          </p:cNvSpPr>
          <p:nvPr>
            <p:ph type="title"/>
          </p:nvPr>
        </p:nvSpPr>
        <p:spPr>
          <a:xfrm>
            <a:off x="827088" y="268288"/>
            <a:ext cx="8066087" cy="742950"/>
          </a:xfrm>
        </p:spPr>
        <p:txBody>
          <a:bodyPr/>
          <a:lstStyle/>
          <a:p>
            <a:pPr>
              <a:defRPr/>
            </a:pPr>
            <a:r>
              <a:rPr lang="fr-FR" sz="3200" dirty="0"/>
              <a:t>3 façons de comprendre</a:t>
            </a:r>
            <a:br>
              <a:rPr lang="fr-FR" sz="3600" dirty="0"/>
            </a:br>
            <a:r>
              <a:rPr lang="fr-FR" sz="3200" dirty="0">
                <a:solidFill>
                  <a:schemeClr val="bg1"/>
                </a:solidFill>
              </a:rPr>
              <a:t>Lire sur les lèvres</a:t>
            </a:r>
            <a:endParaRPr lang="fr-FR" sz="3600" dirty="0">
              <a:solidFill>
                <a:schemeClr val="bg1"/>
              </a:solidFill>
            </a:endParaRPr>
          </a:p>
        </p:txBody>
      </p:sp>
      <p:sp>
        <p:nvSpPr>
          <p:cNvPr id="7" name="Espace réservé du contenu 6">
            <a:extLst>
              <a:ext uri="{FF2B5EF4-FFF2-40B4-BE49-F238E27FC236}">
                <a16:creationId xmlns:a16="http://schemas.microsoft.com/office/drawing/2014/main" id="{8D2597B6-20F5-4493-88CC-01C7FB5ABF59}"/>
              </a:ext>
            </a:extLst>
          </p:cNvPr>
          <p:cNvSpPr>
            <a:spLocks noGrp="1"/>
          </p:cNvSpPr>
          <p:nvPr>
            <p:ph sz="half" idx="1"/>
          </p:nvPr>
        </p:nvSpPr>
        <p:spPr>
          <a:xfrm>
            <a:off x="827088" y="1563688"/>
            <a:ext cx="8066087" cy="2736850"/>
          </a:xfrm>
        </p:spPr>
        <p:txBody>
          <a:bodyPr>
            <a:noAutofit/>
          </a:bodyPr>
          <a:lstStyle/>
          <a:p>
            <a:pPr marL="285750" indent="-285750">
              <a:buClr>
                <a:srgbClr val="FF6600"/>
              </a:buClr>
              <a:buSzPct val="125000"/>
              <a:buFont typeface="Wingdings" panose="05000000000000000000" pitchFamily="2" charset="2"/>
              <a:buChar char="§"/>
              <a:defRPr/>
            </a:pPr>
            <a:r>
              <a:rPr lang="fr-FR" sz="1800" dirty="0">
                <a:solidFill>
                  <a:schemeClr val="bg2"/>
                </a:solidFill>
              </a:rPr>
              <a:t>La lecture labiale, une pratique innée :</a:t>
            </a:r>
          </a:p>
          <a:p>
            <a:pPr marL="693738" lvl="3" indent="-285750">
              <a:buClr>
                <a:srgbClr val="FF6600"/>
              </a:buClr>
              <a:buSzPct val="125000"/>
              <a:defRPr/>
            </a:pPr>
            <a:r>
              <a:rPr lang="fr-FR" dirty="0">
                <a:solidFill>
                  <a:schemeClr val="bg1"/>
                </a:solidFill>
                <a:latin typeface="Helvetica 55 Roman" panose="020B0604020202020204" pitchFamily="34" charset="0"/>
              </a:rPr>
              <a:t>Nous compensons instinctivement en lisant sur les lèvres. Ainsi, lorsqu'une personne devient sourde, elle peut être capable de lire sur les lèvres.</a:t>
            </a:r>
          </a:p>
          <a:p>
            <a:pPr marL="285750" indent="-285750">
              <a:buClr>
                <a:srgbClr val="FF6600"/>
              </a:buClr>
              <a:buSzPct val="125000"/>
              <a:buFont typeface="Wingdings" panose="05000000000000000000" pitchFamily="2" charset="2"/>
              <a:buChar char="§"/>
              <a:defRPr/>
            </a:pPr>
            <a:r>
              <a:rPr lang="fr-FR" sz="1800" dirty="0">
                <a:solidFill>
                  <a:schemeClr val="bg2"/>
                </a:solidFill>
              </a:rPr>
              <a:t>Cependant, il est nécessaire de développer cette technique auprès d'un orthophoniste selon 2 méthodes possibles :</a:t>
            </a:r>
          </a:p>
          <a:p>
            <a:pPr marL="693738" lvl="3" indent="-285750">
              <a:buClr>
                <a:srgbClr val="FF6600"/>
              </a:buClr>
              <a:buSzPct val="125000"/>
              <a:defRPr/>
            </a:pPr>
            <a:r>
              <a:rPr lang="fr-FR" b="1" dirty="0">
                <a:solidFill>
                  <a:schemeClr val="bg1"/>
                </a:solidFill>
                <a:latin typeface="Helvetica 55 Roman" panose="020B0604020202020204" pitchFamily="34" charset="0"/>
              </a:rPr>
              <a:t>La méthode globale</a:t>
            </a:r>
            <a:r>
              <a:rPr lang="fr-FR" dirty="0">
                <a:solidFill>
                  <a:schemeClr val="bg1"/>
                </a:solidFill>
                <a:latin typeface="Helvetica 55 Roman" panose="020B0604020202020204" pitchFamily="34" charset="0"/>
              </a:rPr>
              <a:t> : la personne malentendante va « deviner » le sens d'un mot selon le contexte. C'est plus un entraînement à la suppléance mentale que de la lecture labiale proprement dite. </a:t>
            </a:r>
          </a:p>
          <a:p>
            <a:pPr marL="693738" lvl="3" indent="-285750">
              <a:buClr>
                <a:srgbClr val="FF6600"/>
              </a:buClr>
              <a:buSzPct val="125000"/>
              <a:defRPr/>
            </a:pPr>
            <a:r>
              <a:rPr lang="fr-FR" b="1" dirty="0">
                <a:solidFill>
                  <a:schemeClr val="bg1"/>
                </a:solidFill>
                <a:latin typeface="Helvetica 55 Roman" panose="020B0604020202020204" pitchFamily="34" charset="0"/>
              </a:rPr>
              <a:t>La méthode analytique</a:t>
            </a:r>
            <a:r>
              <a:rPr lang="fr-FR" dirty="0">
                <a:solidFill>
                  <a:schemeClr val="bg1"/>
                </a:solidFill>
                <a:latin typeface="Helvetica 55 Roman" panose="020B0604020202020204" pitchFamily="34" charset="0"/>
              </a:rPr>
              <a:t> : la personne ré/apprend à lire sur les lèvres. Cette méthode demande beaucoup plus d'efforts, mais permet :</a:t>
            </a:r>
          </a:p>
          <a:p>
            <a:pPr marL="881063" lvl="4" indent="-285750">
              <a:buClr>
                <a:srgbClr val="FF6600"/>
              </a:buClr>
              <a:buSzPct val="125000"/>
              <a:defRPr/>
            </a:pPr>
            <a:r>
              <a:rPr lang="fr-FR" dirty="0">
                <a:solidFill>
                  <a:schemeClr val="bg1"/>
                </a:solidFill>
                <a:latin typeface="Helvetica 55 Roman" panose="020B0604020202020204" pitchFamily="34" charset="0"/>
              </a:rPr>
              <a:t>de réussir à « déchiffrer » des mots même hors contexte ;</a:t>
            </a:r>
          </a:p>
          <a:p>
            <a:pPr marL="881063" lvl="4" indent="-285750">
              <a:buClr>
                <a:srgbClr val="FF6600"/>
              </a:buClr>
              <a:buSzPct val="125000"/>
              <a:defRPr/>
            </a:pPr>
            <a:r>
              <a:rPr lang="fr-FR" dirty="0">
                <a:solidFill>
                  <a:schemeClr val="bg1"/>
                </a:solidFill>
                <a:latin typeface="Helvetica 55 Roman" panose="020B0604020202020204" pitchFamily="34" charset="0"/>
              </a:rPr>
              <a:t>de prendre conscience des caractéristiques articulatoires et de reconnaître les sons prononcés.</a:t>
            </a:r>
          </a:p>
        </p:txBody>
      </p:sp>
      <p:sp>
        <p:nvSpPr>
          <p:cNvPr id="102404" name="Espace réservé du numéro de diapositive 4">
            <a:extLst>
              <a:ext uri="{FF2B5EF4-FFF2-40B4-BE49-F238E27FC236}">
                <a16:creationId xmlns:a16="http://schemas.microsoft.com/office/drawing/2014/main" id="{C1A0CB10-130E-44D0-AEEF-59718B7E9D1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DD05EF-495B-4C8B-BA79-B10C4D97EF97}" type="slidenum">
              <a:rPr lang="fr-FR" altLang="fr-FR"/>
              <a:pPr/>
              <a:t>35</a:t>
            </a:fld>
            <a:endParaRPr lang="fr-FR" altLang="fr-FR"/>
          </a:p>
        </p:txBody>
      </p:sp>
      <p:grpSp>
        <p:nvGrpSpPr>
          <p:cNvPr id="102405" name="Groupe 12">
            <a:extLst>
              <a:ext uri="{FF2B5EF4-FFF2-40B4-BE49-F238E27FC236}">
                <a16:creationId xmlns:a16="http://schemas.microsoft.com/office/drawing/2014/main" id="{F54FD536-6597-4C0A-9381-16E356A76D0D}"/>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2406" name="Groupe 14">
              <a:extLst>
                <a:ext uri="{FF2B5EF4-FFF2-40B4-BE49-F238E27FC236}">
                  <a16:creationId xmlns:a16="http://schemas.microsoft.com/office/drawing/2014/main" id="{CC6BAAF4-FD06-4981-B857-ACDDC50D2FC4}"/>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2" name="Forme libre 8">
                <a:extLst>
                  <a:ext uri="{FF2B5EF4-FFF2-40B4-BE49-F238E27FC236}">
                    <a16:creationId xmlns:a16="http://schemas.microsoft.com/office/drawing/2014/main" id="{9C18FB21-CF24-452F-B19A-B9E58673E042}"/>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2410" name="Image 9">
                <a:extLst>
                  <a:ext uri="{FF2B5EF4-FFF2-40B4-BE49-F238E27FC236}">
                    <a16:creationId xmlns:a16="http://schemas.microsoft.com/office/drawing/2014/main" id="{32E01A28-4CE5-4307-A0CC-4134C8CA8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Connecteur droit 9">
              <a:extLst>
                <a:ext uri="{FF2B5EF4-FFF2-40B4-BE49-F238E27FC236}">
                  <a16:creationId xmlns:a16="http://schemas.microsoft.com/office/drawing/2014/main" id="{0E94BC28-817E-4918-91D3-84193552AB22}"/>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7126D80D-6F19-4E66-90DC-B9433F09F2C1}"/>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C5FF1-B442-4627-B9C3-4D727A8AD2D8}"/>
              </a:ext>
            </a:extLst>
          </p:cNvPr>
          <p:cNvSpPr>
            <a:spLocks noGrp="1"/>
          </p:cNvSpPr>
          <p:nvPr>
            <p:ph type="title"/>
          </p:nvPr>
        </p:nvSpPr>
        <p:spPr>
          <a:xfrm>
            <a:off x="827088" y="268288"/>
            <a:ext cx="8066087" cy="742950"/>
          </a:xfrm>
        </p:spPr>
        <p:txBody>
          <a:bodyPr/>
          <a:lstStyle/>
          <a:p>
            <a:pPr>
              <a:defRPr/>
            </a:pPr>
            <a:r>
              <a:rPr lang="fr-FR" sz="2400" dirty="0"/>
              <a:t>3 façons de comprendre</a:t>
            </a:r>
            <a:br>
              <a:rPr lang="fr-FR" sz="2800" dirty="0"/>
            </a:br>
            <a:r>
              <a:rPr lang="fr-FR" sz="2400" dirty="0">
                <a:solidFill>
                  <a:schemeClr val="bg1"/>
                </a:solidFill>
              </a:rPr>
              <a:t>Lire sur les lèvres (suite)</a:t>
            </a:r>
            <a:endParaRPr lang="fr-FR" dirty="0"/>
          </a:p>
        </p:txBody>
      </p:sp>
      <p:sp>
        <p:nvSpPr>
          <p:cNvPr id="3" name="Espace réservé du contenu 2">
            <a:extLst>
              <a:ext uri="{FF2B5EF4-FFF2-40B4-BE49-F238E27FC236}">
                <a16:creationId xmlns:a16="http://schemas.microsoft.com/office/drawing/2014/main" id="{1C23EE44-5A5E-4202-9BA1-E39814D9233A}"/>
              </a:ext>
            </a:extLst>
          </p:cNvPr>
          <p:cNvSpPr>
            <a:spLocks noGrp="1"/>
          </p:cNvSpPr>
          <p:nvPr>
            <p:ph sz="half" idx="1"/>
          </p:nvPr>
        </p:nvSpPr>
        <p:spPr>
          <a:xfrm>
            <a:off x="468313" y="1492250"/>
            <a:ext cx="4032250" cy="2935288"/>
          </a:xfrm>
        </p:spPr>
        <p:txBody>
          <a:bodyPr/>
          <a:lstStyle/>
          <a:p>
            <a:pPr>
              <a:defRPr/>
            </a:pPr>
            <a:r>
              <a:rPr lang="fr-FR" sz="1800" dirty="0">
                <a:solidFill>
                  <a:schemeClr val="bg2"/>
                </a:solidFill>
              </a:rPr>
              <a:t>Illusion que l’on peut lire sur les lèvres comme on lit dans un livre ?</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que quelques </a:t>
            </a:r>
            <a:r>
              <a:rPr lang="fr-FR" dirty="0">
                <a:solidFill>
                  <a:schemeClr val="bg2"/>
                </a:solidFill>
                <a:latin typeface="Helvetica 55 Roman" panose="020B0604020202020204" pitchFamily="34" charset="0"/>
              </a:rPr>
              <a:t>rares adultes sourds </a:t>
            </a:r>
            <a:r>
              <a:rPr lang="fr-FR" dirty="0">
                <a:solidFill>
                  <a:schemeClr val="bg1"/>
                </a:solidFill>
                <a:latin typeface="Helvetica 55 Roman" panose="020B0604020202020204" pitchFamily="34" charset="0"/>
              </a:rPr>
              <a:t>(voir schéma à droite)</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Avec cette </a:t>
            </a:r>
            <a:r>
              <a:rPr lang="fr-FR" dirty="0">
                <a:solidFill>
                  <a:schemeClr val="bg2"/>
                </a:solidFill>
                <a:latin typeface="Helvetica 55 Roman" panose="020B0604020202020204" pitchFamily="34" charset="0"/>
              </a:rPr>
              <a:t>activité de suppléance mentale</a:t>
            </a:r>
            <a:r>
              <a:rPr lang="fr-FR" dirty="0">
                <a:solidFill>
                  <a:schemeClr val="bg1"/>
                </a:solidFill>
                <a:latin typeface="Helvetica 55 Roman" panose="020B0604020202020204" pitchFamily="34" charset="0"/>
              </a:rPr>
              <a:t> ils parviennent souvent à deviner ce qu’ils n’ont pas perçu, au point de pouvoir entretenir une conversation. Leur lecture labiale est efficace. </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Attention l’extrême difficulté de cet exercice le rend </a:t>
            </a:r>
            <a:r>
              <a:rPr lang="fr-FR" dirty="0">
                <a:solidFill>
                  <a:schemeClr val="bg2"/>
                </a:solidFill>
                <a:latin typeface="Helvetica 55 Roman" panose="020B0604020202020204" pitchFamily="34" charset="0"/>
              </a:rPr>
              <a:t>très fatigant </a:t>
            </a:r>
            <a:r>
              <a:rPr lang="fr-FR" dirty="0">
                <a:solidFill>
                  <a:schemeClr val="bg1"/>
                </a:solidFill>
                <a:latin typeface="Helvetica 55 Roman" panose="020B0604020202020204" pitchFamily="34" charset="0"/>
              </a:rPr>
              <a:t>pour la personne sourde, l’empêchant de le pratiquer plusieurs heures de suite.</a:t>
            </a:r>
          </a:p>
          <a:p>
            <a:pPr>
              <a:defRPr/>
            </a:pPr>
            <a:endParaRPr lang="fr-FR" dirty="0"/>
          </a:p>
        </p:txBody>
      </p:sp>
      <p:graphicFrame>
        <p:nvGraphicFramePr>
          <p:cNvPr id="4" name="Diagramme 3">
            <a:extLst>
              <a:ext uri="{FF2B5EF4-FFF2-40B4-BE49-F238E27FC236}">
                <a16:creationId xmlns:a16="http://schemas.microsoft.com/office/drawing/2014/main" id="{41044A4B-997A-4B7A-8578-99EE5FCF37F9}"/>
              </a:ext>
            </a:extLst>
          </p:cNvPr>
          <p:cNvGraphicFramePr/>
          <p:nvPr/>
        </p:nvGraphicFramePr>
        <p:xfrm>
          <a:off x="4139952" y="4524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F9A2D-D36A-4C19-843D-F782356FB0F4}"/>
              </a:ext>
            </a:extLst>
          </p:cNvPr>
          <p:cNvSpPr>
            <a:spLocks noGrp="1"/>
          </p:cNvSpPr>
          <p:nvPr>
            <p:ph type="title"/>
          </p:nvPr>
        </p:nvSpPr>
        <p:spPr>
          <a:xfrm>
            <a:off x="827088" y="195263"/>
            <a:ext cx="8066087" cy="742950"/>
          </a:xfrm>
        </p:spPr>
        <p:txBody>
          <a:bodyPr/>
          <a:lstStyle/>
          <a:p>
            <a:pPr>
              <a:defRPr/>
            </a:pPr>
            <a:r>
              <a:rPr lang="fr-FR" sz="2400" dirty="0"/>
              <a:t>3 façons de comprendre :</a:t>
            </a:r>
            <a:br>
              <a:rPr lang="fr-FR" sz="2400" dirty="0"/>
            </a:br>
            <a:r>
              <a:rPr lang="fr-FR" sz="2400" dirty="0">
                <a:solidFill>
                  <a:schemeClr val="bg1"/>
                </a:solidFill>
              </a:rPr>
              <a:t>Signer en LSF (Langue des Signes Française) </a:t>
            </a:r>
            <a:br>
              <a:rPr lang="fr-FR" sz="2400" dirty="0">
                <a:solidFill>
                  <a:schemeClr val="bg1"/>
                </a:solidFill>
              </a:rPr>
            </a:br>
            <a:endParaRPr lang="fr-FR" sz="2400" dirty="0">
              <a:solidFill>
                <a:schemeClr val="bg1"/>
              </a:solidFill>
            </a:endParaRPr>
          </a:p>
        </p:txBody>
      </p:sp>
      <p:sp>
        <p:nvSpPr>
          <p:cNvPr id="3" name="Espace réservé du contenu 2">
            <a:extLst>
              <a:ext uri="{FF2B5EF4-FFF2-40B4-BE49-F238E27FC236}">
                <a16:creationId xmlns:a16="http://schemas.microsoft.com/office/drawing/2014/main" id="{529C8E52-7C74-4882-8003-F8A096D72072}"/>
              </a:ext>
            </a:extLst>
          </p:cNvPr>
          <p:cNvSpPr>
            <a:spLocks noGrp="1"/>
          </p:cNvSpPr>
          <p:nvPr>
            <p:ph sz="half" idx="1"/>
          </p:nvPr>
        </p:nvSpPr>
        <p:spPr>
          <a:xfrm>
            <a:off x="827088" y="1184275"/>
            <a:ext cx="8066087" cy="3332163"/>
          </a:xfrm>
        </p:spPr>
        <p:txBody>
          <a:bodyPr/>
          <a:lstStyle/>
          <a:p>
            <a:pPr>
              <a:defRPr/>
            </a:pPr>
            <a:r>
              <a:rPr lang="fr-FR" sz="1800" dirty="0">
                <a:solidFill>
                  <a:schemeClr val="bg1"/>
                </a:solidFill>
                <a:sym typeface="Wingdings" panose="05000000000000000000" pitchFamily="2" charset="2"/>
              </a:rPr>
              <a:t> c’est une langue en 3D où </a:t>
            </a:r>
            <a:r>
              <a:rPr lang="fr-FR" sz="1800" dirty="0">
                <a:solidFill>
                  <a:schemeClr val="bg2"/>
                </a:solidFill>
              </a:rPr>
              <a:t>chaque signe-mot associe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 configuration : disposition des doigts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L’orientation de la paume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L’emplacement des mains par rapport au corps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 mouvement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L’amplitude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 vitesse du mouvement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L’expression du visage.</a:t>
            </a:r>
          </a:p>
        </p:txBody>
      </p:sp>
      <p:pic>
        <p:nvPicPr>
          <p:cNvPr id="106500" name="Picture 2">
            <a:extLst>
              <a:ext uri="{FF2B5EF4-FFF2-40B4-BE49-F238E27FC236}">
                <a16:creationId xmlns:a16="http://schemas.microsoft.com/office/drawing/2014/main" id="{9BDD09B8-594B-4F2E-8A82-1FAF87D8E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75" y="1601788"/>
            <a:ext cx="2497138" cy="193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1" name="Picture 3">
            <a:extLst>
              <a:ext uri="{FF2B5EF4-FFF2-40B4-BE49-F238E27FC236}">
                <a16:creationId xmlns:a16="http://schemas.microsoft.com/office/drawing/2014/main" id="{AAF87DC5-98A1-473E-B36F-7EADDCD68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3830638"/>
            <a:ext cx="3413125"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6502" name="Rectangle 3">
            <a:extLst>
              <a:ext uri="{FF2B5EF4-FFF2-40B4-BE49-F238E27FC236}">
                <a16:creationId xmlns:a16="http://schemas.microsoft.com/office/drawing/2014/main" id="{86BBC6DE-C521-4165-9B8A-3113BAEFCBBA}"/>
              </a:ext>
            </a:extLst>
          </p:cNvPr>
          <p:cNvSpPr>
            <a:spLocks noChangeArrowheads="1"/>
          </p:cNvSpPr>
          <p:nvPr/>
        </p:nvSpPr>
        <p:spPr bwMode="auto">
          <a:xfrm>
            <a:off x="4414838" y="3714750"/>
            <a:ext cx="4572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Helvetica 75" panose="020B0804020202020204"/>
                <a:ea typeface="MS PGothic" panose="020B0600070205080204" pitchFamily="34" charset="-128"/>
              </a:defRPr>
            </a:lvl1pPr>
            <a:lvl2pPr marL="285750" indent="-285750">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a:spcBef>
                <a:spcPts val="600"/>
              </a:spcBef>
            </a:pPr>
            <a:r>
              <a:rPr lang="fr-FR" altLang="fr-FR">
                <a:solidFill>
                  <a:schemeClr val="bg1"/>
                </a:solidFill>
              </a:rPr>
              <a:t>C’est une langue visuelle : traitement par le cerveau d’info linguistiques par le biais des yeux.</a:t>
            </a:r>
          </a:p>
          <a:p>
            <a:pPr lvl="1">
              <a:spcAft>
                <a:spcPts val="600"/>
              </a:spcAft>
              <a:buFont typeface="Arial" panose="020B0604020202020204" pitchFamily="34" charset="0"/>
              <a:buChar char="•"/>
            </a:pPr>
            <a:r>
              <a:rPr lang="fr-FR" altLang="fr-FR">
                <a:solidFill>
                  <a:schemeClr val="bg1"/>
                </a:solidFill>
                <a:latin typeface="Helvetica 55 Roman" panose="020B0604020202020204" pitchFamily="34" charset="0"/>
              </a:rPr>
              <a:t>signer sans expression faciale, ni mouvement du corps c’est le risque de transmettre un message confus.</a:t>
            </a:r>
          </a:p>
        </p:txBody>
      </p:sp>
      <p:grpSp>
        <p:nvGrpSpPr>
          <p:cNvPr id="106503" name="Groupe 12">
            <a:extLst>
              <a:ext uri="{FF2B5EF4-FFF2-40B4-BE49-F238E27FC236}">
                <a16:creationId xmlns:a16="http://schemas.microsoft.com/office/drawing/2014/main" id="{C6C0457C-FBEC-4E9A-BF4C-6806B80996E7}"/>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6504" name="Groupe 14">
              <a:extLst>
                <a:ext uri="{FF2B5EF4-FFF2-40B4-BE49-F238E27FC236}">
                  <a16:creationId xmlns:a16="http://schemas.microsoft.com/office/drawing/2014/main" id="{3037AF0A-B585-49F7-A4F5-55594B09F73F}"/>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1" name="Forme libre 8">
                <a:extLst>
                  <a:ext uri="{FF2B5EF4-FFF2-40B4-BE49-F238E27FC236}">
                    <a16:creationId xmlns:a16="http://schemas.microsoft.com/office/drawing/2014/main" id="{2D8D0135-01CA-4F99-93AD-4399650FBFD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6508" name="Image 9">
                <a:extLst>
                  <a:ext uri="{FF2B5EF4-FFF2-40B4-BE49-F238E27FC236}">
                    <a16:creationId xmlns:a16="http://schemas.microsoft.com/office/drawing/2014/main" id="{D9102935-AA82-4959-8B38-5978F71A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050F447F-C109-472C-84B8-2D9D6F272AA1}"/>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80CA7C53-53FD-451D-8FDD-CB0E27FAF558}"/>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39C99-D8C1-4459-90BD-A3EA225698E1}"/>
              </a:ext>
            </a:extLst>
          </p:cNvPr>
          <p:cNvSpPr>
            <a:spLocks noGrp="1"/>
          </p:cNvSpPr>
          <p:nvPr>
            <p:ph type="title"/>
          </p:nvPr>
        </p:nvSpPr>
        <p:spPr>
          <a:xfrm>
            <a:off x="827088" y="268288"/>
            <a:ext cx="8066087" cy="742950"/>
          </a:xfrm>
        </p:spPr>
        <p:txBody>
          <a:bodyPr/>
          <a:lstStyle/>
          <a:p>
            <a:pPr>
              <a:defRPr/>
            </a:pPr>
            <a:r>
              <a:rPr lang="fr-FR" sz="2400" dirty="0"/>
              <a:t>3 façons de comprendre :</a:t>
            </a:r>
            <a:br>
              <a:rPr lang="fr-FR" sz="2400" dirty="0"/>
            </a:br>
            <a:r>
              <a:rPr lang="fr-FR" sz="2400" dirty="0">
                <a:solidFill>
                  <a:schemeClr val="bg1"/>
                </a:solidFill>
              </a:rPr>
              <a:t>Compenser par la LPC</a:t>
            </a:r>
          </a:p>
        </p:txBody>
      </p:sp>
      <p:pic>
        <p:nvPicPr>
          <p:cNvPr id="108547" name="Espace réservé du contenu 7">
            <a:extLst>
              <a:ext uri="{FF2B5EF4-FFF2-40B4-BE49-F238E27FC236}">
                <a16:creationId xmlns:a16="http://schemas.microsoft.com/office/drawing/2014/main" id="{789DD0E0-A692-4FC7-902E-4182240191E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87900" y="1466850"/>
            <a:ext cx="4295775" cy="303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contenu 2">
            <a:extLst>
              <a:ext uri="{FF2B5EF4-FFF2-40B4-BE49-F238E27FC236}">
                <a16:creationId xmlns:a16="http://schemas.microsoft.com/office/drawing/2014/main" id="{F55353DC-4ADA-41B6-98A0-4DA05EA5D35B}"/>
              </a:ext>
            </a:extLst>
          </p:cNvPr>
          <p:cNvSpPr txBox="1">
            <a:spLocks/>
          </p:cNvSpPr>
          <p:nvPr/>
        </p:nvSpPr>
        <p:spPr>
          <a:xfrm>
            <a:off x="250825" y="1708150"/>
            <a:ext cx="4752975" cy="2554288"/>
          </a:xfrm>
          <a:prstGeom prst="rect">
            <a:avLst/>
          </a:prstGeom>
        </p:spPr>
        <p:txBody>
          <a:bodyPr/>
          <a:lst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914400">
              <a:defRPr/>
            </a:pPr>
            <a:r>
              <a:rPr lang="fr-FR" sz="2000" dirty="0">
                <a:solidFill>
                  <a:schemeClr val="bg1"/>
                </a:solidFill>
              </a:rPr>
              <a:t>(Langage Parlé Complété) depuis </a:t>
            </a:r>
            <a:br>
              <a:rPr lang="fr-FR" sz="2000" dirty="0">
                <a:solidFill>
                  <a:schemeClr val="bg1"/>
                </a:solidFill>
              </a:rPr>
            </a:br>
            <a:r>
              <a:rPr lang="fr-FR" sz="2000" dirty="0">
                <a:solidFill>
                  <a:schemeClr val="bg1"/>
                </a:solidFill>
              </a:rPr>
              <a:t>1977 en France </a:t>
            </a:r>
            <a:r>
              <a:rPr lang="fr-FR" sz="2000" dirty="0">
                <a:solidFill>
                  <a:srgbClr val="FF6600"/>
                </a:solidFill>
                <a:hlinkClick r:id="rId4"/>
              </a:rPr>
              <a:t>https://youtu.be/_DyEouP0ljM</a:t>
            </a:r>
            <a:endParaRPr lang="fr-FR" sz="2000" dirty="0">
              <a:solidFill>
                <a:srgbClr val="FF6600"/>
              </a:solidFill>
            </a:endParaRPr>
          </a:p>
          <a:p>
            <a:pPr defTabSz="914400">
              <a:defRPr/>
            </a:pPr>
            <a:r>
              <a:rPr lang="fr-FR" sz="2000" dirty="0">
                <a:solidFill>
                  <a:schemeClr val="bg1"/>
                </a:solidFill>
                <a:latin typeface="Helvetica 55 Roman" panose="020B0604020202020204" pitchFamily="34" charset="0"/>
              </a:rPr>
              <a:t>c’est un codage manuel : </a:t>
            </a:r>
          </a:p>
          <a:p>
            <a:pPr defTabSz="914400">
              <a:defRPr/>
            </a:pPr>
            <a:r>
              <a:rPr lang="fr-FR" dirty="0">
                <a:solidFill>
                  <a:schemeClr val="bg1"/>
                </a:solidFill>
                <a:latin typeface="Helvetica 55 Roman" panose="020B0604020202020204" pitchFamily="34" charset="0"/>
              </a:rPr>
              <a:t>sons + mouvements codés de la main</a:t>
            </a:r>
          </a:p>
          <a:p>
            <a:pPr marL="285750" indent="-285750" defTabSz="91440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5 positions au niveau du visage </a:t>
            </a:r>
            <a:r>
              <a:rPr lang="fr-FR" dirty="0">
                <a:solidFill>
                  <a:schemeClr val="bg1"/>
                </a:solidFill>
                <a:latin typeface="Helvetica 55 Roman" panose="020B0604020202020204" pitchFamily="34" charset="0"/>
                <a:sym typeface="Wingdings" panose="05000000000000000000" pitchFamily="2" charset="2"/>
              </a:rPr>
              <a:t>= VOYELLES</a:t>
            </a:r>
          </a:p>
          <a:p>
            <a:pPr marL="285750" indent="-285750" defTabSz="91440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8 configurations de la mains = CONSONNES</a:t>
            </a:r>
            <a:endParaRPr lang="fr-FR" dirty="0">
              <a:solidFill>
                <a:schemeClr val="bg1"/>
              </a:solidFill>
              <a:latin typeface="Helvetica 55 Roman" panose="020B0604020202020204" pitchFamily="34" charset="0"/>
              <a:sym typeface="Wingdings" panose="05000000000000000000" pitchFamily="2" charset="2"/>
            </a:endParaRPr>
          </a:p>
          <a:p>
            <a:pPr defTabSz="914400">
              <a:defRPr/>
            </a:pPr>
            <a:r>
              <a:rPr lang="fr-FR" dirty="0">
                <a:solidFill>
                  <a:schemeClr val="bg1"/>
                </a:solidFill>
                <a:latin typeface="Helvetica 55 Roman" panose="020B0604020202020204" pitchFamily="34" charset="0"/>
                <a:sym typeface="Wingdings" panose="05000000000000000000" pitchFamily="2" charset="2"/>
              </a:rPr>
              <a:t>=&gt; 1 </a:t>
            </a:r>
            <a:r>
              <a:rPr lang="fr-FR" dirty="0">
                <a:solidFill>
                  <a:schemeClr val="bg1"/>
                </a:solidFill>
                <a:latin typeface="Helvetica 55 Roman" panose="020B0604020202020204" pitchFamily="34" charset="0"/>
              </a:rPr>
              <a:t>SYLLABE (ou clé) par syllabe les mots et phrases se forment </a:t>
            </a:r>
          </a:p>
        </p:txBody>
      </p:sp>
      <p:grpSp>
        <p:nvGrpSpPr>
          <p:cNvPr id="108549" name="Groupe 12">
            <a:extLst>
              <a:ext uri="{FF2B5EF4-FFF2-40B4-BE49-F238E27FC236}">
                <a16:creationId xmlns:a16="http://schemas.microsoft.com/office/drawing/2014/main" id="{ED013220-773D-400E-9241-51AF8A93DCAC}"/>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8550" name="Groupe 14">
              <a:extLst>
                <a:ext uri="{FF2B5EF4-FFF2-40B4-BE49-F238E27FC236}">
                  <a16:creationId xmlns:a16="http://schemas.microsoft.com/office/drawing/2014/main" id="{9A885B6D-7B5E-4040-AD27-20BC1C9C2CBE}"/>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1" name="Forme libre 8">
                <a:extLst>
                  <a:ext uri="{FF2B5EF4-FFF2-40B4-BE49-F238E27FC236}">
                    <a16:creationId xmlns:a16="http://schemas.microsoft.com/office/drawing/2014/main" id="{D69B974C-08DA-44FA-99D1-9F79EAF62C3D}"/>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8554" name="Image 9">
                <a:extLst>
                  <a:ext uri="{FF2B5EF4-FFF2-40B4-BE49-F238E27FC236}">
                    <a16:creationId xmlns:a16="http://schemas.microsoft.com/office/drawing/2014/main" id="{0CA66BCB-BBBF-495B-927D-8F464C664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6761C2E0-C8E1-49EF-9B56-24A00F168C43}"/>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5EA4CAC-1530-461E-9714-31B42736F245}"/>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6E603-DBF0-4D77-B630-3EBEEA84D31F}"/>
              </a:ext>
            </a:extLst>
          </p:cNvPr>
          <p:cNvSpPr>
            <a:spLocks noGrp="1"/>
          </p:cNvSpPr>
          <p:nvPr>
            <p:ph type="title"/>
          </p:nvPr>
        </p:nvSpPr>
        <p:spPr>
          <a:xfrm>
            <a:off x="827088" y="268288"/>
            <a:ext cx="8066087" cy="742950"/>
          </a:xfrm>
        </p:spPr>
        <p:txBody>
          <a:bodyPr/>
          <a:lstStyle/>
          <a:p>
            <a:pPr>
              <a:defRPr/>
            </a:pPr>
            <a:r>
              <a:rPr lang="fr-FR" sz="2800" dirty="0"/>
              <a:t>Apprendre à parler quand on entend pas</a:t>
            </a:r>
          </a:p>
        </p:txBody>
      </p:sp>
      <p:pic>
        <p:nvPicPr>
          <p:cNvPr id="110595" name="Espace réservé du contenu 4">
            <a:extLst>
              <a:ext uri="{FF2B5EF4-FFF2-40B4-BE49-F238E27FC236}">
                <a16:creationId xmlns:a16="http://schemas.microsoft.com/office/drawing/2014/main" id="{AB7FCFB5-E9A0-49FC-AB57-7B36368A278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146675" y="1169988"/>
            <a:ext cx="3279775" cy="333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Espace réservé du numéro de diapositive 3">
            <a:extLst>
              <a:ext uri="{FF2B5EF4-FFF2-40B4-BE49-F238E27FC236}">
                <a16:creationId xmlns:a16="http://schemas.microsoft.com/office/drawing/2014/main" id="{A9EE122F-1C68-4941-8729-200CCCE9310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DFC0B5-AD01-4F72-B3F4-BD73313373E1}" type="slidenum">
              <a:rPr lang="fr-FR" altLang="fr-FR"/>
              <a:pPr/>
              <a:t>39</a:t>
            </a:fld>
            <a:endParaRPr lang="fr-FR" altLang="fr-FR"/>
          </a:p>
        </p:txBody>
      </p:sp>
      <p:sp>
        <p:nvSpPr>
          <p:cNvPr id="98309" name="ZoneTexte 5">
            <a:extLst>
              <a:ext uri="{FF2B5EF4-FFF2-40B4-BE49-F238E27FC236}">
                <a16:creationId xmlns:a16="http://schemas.microsoft.com/office/drawing/2014/main" id="{E7DBE0B9-0A26-47A8-8C30-FB8ED187B137}"/>
              </a:ext>
            </a:extLst>
          </p:cNvPr>
          <p:cNvSpPr txBox="1">
            <a:spLocks noChangeArrowheads="1"/>
          </p:cNvSpPr>
          <p:nvPr/>
        </p:nvSpPr>
        <p:spPr bwMode="auto">
          <a:xfrm>
            <a:off x="250825" y="1419225"/>
            <a:ext cx="4105275" cy="2892425"/>
          </a:xfrm>
          <a:prstGeom prst="rect">
            <a:avLst/>
          </a:prstGeom>
          <a:noFill/>
          <a:ln>
            <a:noFill/>
          </a:ln>
        </p:spPr>
        <p:txBody>
          <a:bodyPr>
            <a:spAutoFit/>
          </a:bodyPr>
          <a:lstStyle/>
          <a:p>
            <a:pPr>
              <a:defRPr/>
            </a:pPr>
            <a:r>
              <a:rPr lang="fr-FR" altLang="fr-FR" dirty="0">
                <a:solidFill>
                  <a:schemeClr val="bg1"/>
                </a:solidFill>
              </a:rPr>
              <a:t>Pour s’exprimer par oral ou par écrit, il faut d’abord :</a:t>
            </a:r>
          </a:p>
          <a:p>
            <a:pPr marL="285750" indent="-285750">
              <a:buFont typeface="Arial" panose="020B0604020202020204" pitchFamily="34" charset="0"/>
              <a:buChar char="•"/>
              <a:defRPr/>
            </a:pPr>
            <a:r>
              <a:rPr lang="fr-FR" altLang="fr-FR" dirty="0">
                <a:solidFill>
                  <a:schemeClr val="bg2"/>
                </a:solidFill>
              </a:rPr>
              <a:t>avoir perçu les mots</a:t>
            </a:r>
            <a:r>
              <a:rPr lang="fr-FR" altLang="fr-FR" dirty="0">
                <a:solidFill>
                  <a:schemeClr val="bg1"/>
                </a:solidFill>
              </a:rPr>
              <a:t>, </a:t>
            </a:r>
          </a:p>
          <a:p>
            <a:pPr marL="285750" indent="-285750">
              <a:buFont typeface="Arial" panose="020B0604020202020204" pitchFamily="34" charset="0"/>
              <a:buChar char="•"/>
              <a:defRPr/>
            </a:pPr>
            <a:r>
              <a:rPr lang="fr-FR" altLang="fr-FR" dirty="0">
                <a:solidFill>
                  <a:schemeClr val="bg1"/>
                </a:solidFill>
              </a:rPr>
              <a:t>en avoir </a:t>
            </a:r>
            <a:r>
              <a:rPr lang="fr-FR" altLang="fr-FR" dirty="0">
                <a:solidFill>
                  <a:schemeClr val="bg2"/>
                </a:solidFill>
              </a:rPr>
              <a:t>compris le sens</a:t>
            </a:r>
            <a:r>
              <a:rPr lang="fr-FR" altLang="fr-FR" dirty="0">
                <a:solidFill>
                  <a:schemeClr val="bg1"/>
                </a:solidFill>
              </a:rPr>
              <a:t>, </a:t>
            </a:r>
          </a:p>
          <a:p>
            <a:pPr marL="285750" indent="-285750">
              <a:buFont typeface="Arial" panose="020B0604020202020204" pitchFamily="34" charset="0"/>
              <a:buChar char="•"/>
              <a:defRPr/>
            </a:pPr>
            <a:r>
              <a:rPr lang="fr-FR" altLang="fr-FR" dirty="0">
                <a:solidFill>
                  <a:schemeClr val="bg1"/>
                </a:solidFill>
              </a:rPr>
              <a:t>les </a:t>
            </a:r>
            <a:r>
              <a:rPr lang="fr-FR" altLang="fr-FR" dirty="0">
                <a:solidFill>
                  <a:schemeClr val="bg2"/>
                </a:solidFill>
              </a:rPr>
              <a:t>réemployer</a:t>
            </a:r>
            <a:r>
              <a:rPr lang="fr-FR" altLang="fr-FR" dirty="0">
                <a:solidFill>
                  <a:schemeClr val="bg1"/>
                </a:solidFill>
              </a:rPr>
              <a:t> </a:t>
            </a:r>
            <a:r>
              <a:rPr lang="fr-FR" altLang="fr-FR" dirty="0">
                <a:solidFill>
                  <a:schemeClr val="bg2"/>
                </a:solidFill>
              </a:rPr>
              <a:t>à bon escient</a:t>
            </a:r>
            <a:r>
              <a:rPr lang="fr-FR" altLang="fr-FR" dirty="0">
                <a:solidFill>
                  <a:schemeClr val="bg1"/>
                </a:solidFill>
              </a:rPr>
              <a:t>.</a:t>
            </a:r>
          </a:p>
          <a:p>
            <a:pPr>
              <a:defRPr/>
            </a:pPr>
            <a:endParaRPr lang="fr-FR" altLang="fr-FR" dirty="0">
              <a:solidFill>
                <a:schemeClr val="bg1"/>
              </a:solidFill>
            </a:endParaRPr>
          </a:p>
          <a:p>
            <a:pPr>
              <a:defRPr/>
            </a:pPr>
            <a:r>
              <a:rPr lang="fr-FR" altLang="fr-FR" dirty="0">
                <a:solidFill>
                  <a:schemeClr val="bg1"/>
                </a:solidFill>
              </a:rPr>
              <a:t>La différence avec un enfant sourd de naissance devra passer par l’apprentissage par la vibration</a:t>
            </a:r>
          </a:p>
          <a:p>
            <a:pPr>
              <a:defRPr/>
            </a:pPr>
            <a:endParaRPr lang="fr-FR" altLang="fr-FR" dirty="0">
              <a:solidFill>
                <a:schemeClr val="bg1"/>
              </a:solidFill>
            </a:endParaRPr>
          </a:p>
          <a:p>
            <a:pPr>
              <a:defRPr/>
            </a:pPr>
            <a:r>
              <a:rPr lang="fr-FR" altLang="fr-FR" dirty="0">
                <a:solidFill>
                  <a:schemeClr val="bg1"/>
                </a:solidFill>
              </a:rPr>
              <a:t>Si la surdité est arrivée après 24 mois alors son oreille aura emmagasiné suffisamment d’exemples pour reproduire les sons</a:t>
            </a:r>
          </a:p>
          <a:p>
            <a:pPr>
              <a:defRPr/>
            </a:pPr>
            <a:endParaRPr lang="fr-FR" altLang="fr-FR" dirty="0">
              <a:solidFill>
                <a:schemeClr val="bg1"/>
              </a:solidFill>
            </a:endParaRPr>
          </a:p>
        </p:txBody>
      </p:sp>
      <p:sp>
        <p:nvSpPr>
          <p:cNvPr id="7" name="Ellipse 6">
            <a:hlinkClick r:id="rId4" tooltip="Virginie Delalande évoque comment elle a appris à parler"/>
            <a:extLst>
              <a:ext uri="{FF2B5EF4-FFF2-40B4-BE49-F238E27FC236}">
                <a16:creationId xmlns:a16="http://schemas.microsoft.com/office/drawing/2014/main" id="{0AA96128-FF1B-49B0-9BAB-B9945598A77F}"/>
              </a:ext>
            </a:extLst>
          </p:cNvPr>
          <p:cNvSpPr/>
          <p:nvPr/>
        </p:nvSpPr>
        <p:spPr>
          <a:xfrm>
            <a:off x="7479596" y="979854"/>
            <a:ext cx="1368647" cy="456613"/>
          </a:xfrm>
          <a:prstGeom prst="ellipse">
            <a:avLst/>
          </a:prstGeom>
          <a:ln w="3175">
            <a:solidFill>
              <a:schemeClr val="bg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fr-FR" dirty="0">
                <a:solidFill>
                  <a:schemeClr val="tx1"/>
                </a:solidFill>
                <a:effectLst>
                  <a:outerShdw blurRad="38100" dist="38100" dir="2700000" algn="tl">
                    <a:srgbClr val="000000">
                      <a:alpha val="43137"/>
                    </a:srgbClr>
                  </a:outerShdw>
                </a:effectLst>
                <a:latin typeface="Abadi" panose="020B0604020104020204" pitchFamily="34" charset="0"/>
              </a:rPr>
              <a:t>Témoignage</a:t>
            </a:r>
          </a:p>
        </p:txBody>
      </p:sp>
      <p:grpSp>
        <p:nvGrpSpPr>
          <p:cNvPr id="110601" name="Groupe 12">
            <a:extLst>
              <a:ext uri="{FF2B5EF4-FFF2-40B4-BE49-F238E27FC236}">
                <a16:creationId xmlns:a16="http://schemas.microsoft.com/office/drawing/2014/main" id="{E4767092-2F24-4B60-9990-CCF35594CB81}"/>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10602" name="Groupe 14">
              <a:extLst>
                <a:ext uri="{FF2B5EF4-FFF2-40B4-BE49-F238E27FC236}">
                  <a16:creationId xmlns:a16="http://schemas.microsoft.com/office/drawing/2014/main" id="{4F9185A3-C9B2-46AD-B0B7-2FB59FAD172E}"/>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2" name="Forme libre 8">
                <a:extLst>
                  <a:ext uri="{FF2B5EF4-FFF2-40B4-BE49-F238E27FC236}">
                    <a16:creationId xmlns:a16="http://schemas.microsoft.com/office/drawing/2014/main" id="{48219EA3-D7DF-440D-952D-67C447D6DA3C}"/>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0606" name="Image 9">
                <a:extLst>
                  <a:ext uri="{FF2B5EF4-FFF2-40B4-BE49-F238E27FC236}">
                    <a16:creationId xmlns:a16="http://schemas.microsoft.com/office/drawing/2014/main" id="{32C0ED49-ACCE-4E6E-974A-E330FCFEC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Connecteur droit 9">
              <a:extLst>
                <a:ext uri="{FF2B5EF4-FFF2-40B4-BE49-F238E27FC236}">
                  <a16:creationId xmlns:a16="http://schemas.microsoft.com/office/drawing/2014/main" id="{DC60E692-F6FC-439B-8A8F-4B74A5BD43D7}"/>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011F78A-0694-48C7-8BC9-ED65D2449F2C}"/>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F8A-18C0-40A5-9955-CFDF02F1818D}"/>
              </a:ext>
            </a:extLst>
          </p:cNvPr>
          <p:cNvSpPr>
            <a:spLocks noGrp="1"/>
          </p:cNvSpPr>
          <p:nvPr>
            <p:ph type="title"/>
          </p:nvPr>
        </p:nvSpPr>
        <p:spPr>
          <a:xfrm>
            <a:off x="827088" y="119063"/>
            <a:ext cx="8066087" cy="742950"/>
          </a:xfrm>
        </p:spPr>
        <p:txBody>
          <a:bodyPr/>
          <a:lstStyle/>
          <a:p>
            <a:pPr>
              <a:defRPr/>
            </a:pPr>
            <a:r>
              <a:rPr lang="fr-FR" sz="2000" dirty="0"/>
              <a:t>Prioriser les éléments UTILES et désigner les éléments INUTILES pour un utilisateur non-voyant</a:t>
            </a:r>
          </a:p>
        </p:txBody>
      </p:sp>
      <p:pic>
        <p:nvPicPr>
          <p:cNvPr id="41987" name="Picture 2">
            <a:extLst>
              <a:ext uri="{FF2B5EF4-FFF2-40B4-BE49-F238E27FC236}">
                <a16:creationId xmlns:a16="http://schemas.microsoft.com/office/drawing/2014/main" id="{F51AAE7B-B807-487D-8A63-0CCA8CCB3277}"/>
              </a:ext>
            </a:extLst>
          </p:cNvPr>
          <p:cNvPicPr>
            <a:picLocks noGrp="1" noChangeAspect="1" noChangeArrowheads="1"/>
          </p:cNvPicPr>
          <p:nvPr>
            <p:ph sz="half" idx="1"/>
          </p:nvPr>
        </p:nvPicPr>
        <p:blipFill>
          <a:blip r:embed="rId3"/>
          <a:stretch>
            <a:fillRect/>
          </a:stretch>
        </p:blipFill>
        <p:spPr bwMode="auto">
          <a:xfrm>
            <a:off x="256172" y="915988"/>
            <a:ext cx="4117547" cy="3922138"/>
          </a:xfrm>
          <a:effectLst>
            <a:glow rad="228600">
              <a:schemeClr val="accent2">
                <a:satMod val="175000"/>
                <a:alpha val="40000"/>
              </a:schemeClr>
            </a:glow>
          </a:effectLst>
        </p:spPr>
      </p:pic>
      <p:pic>
        <p:nvPicPr>
          <p:cNvPr id="41988" name="Picture 3">
            <a:extLst>
              <a:ext uri="{FF2B5EF4-FFF2-40B4-BE49-F238E27FC236}">
                <a16:creationId xmlns:a16="http://schemas.microsoft.com/office/drawing/2014/main" id="{E71ADDF7-6C5B-48CD-B1AD-D9E1D746833A}"/>
              </a:ext>
            </a:extLst>
          </p:cNvPr>
          <p:cNvPicPr>
            <a:picLocks noChangeAspect="1" noChangeArrowheads="1"/>
          </p:cNvPicPr>
          <p:nvPr/>
        </p:nvPicPr>
        <p:blipFill>
          <a:blip r:embed="rId4"/>
          <a:srcRect/>
          <a:stretch>
            <a:fillRect/>
          </a:stretch>
        </p:blipFill>
        <p:spPr bwMode="auto">
          <a:xfrm>
            <a:off x="4572000" y="1801813"/>
            <a:ext cx="1728788" cy="2109787"/>
          </a:xfrm>
          <a:prstGeom prst="rect">
            <a:avLst/>
          </a:prstGeom>
          <a:noFill/>
          <a:ln>
            <a:noFill/>
          </a:ln>
          <a:effectLst>
            <a:glow rad="228600">
              <a:schemeClr val="accent2">
                <a:satMod val="175000"/>
                <a:alpha val="40000"/>
              </a:schemeClr>
            </a:glow>
          </a:effectLst>
        </p:spPr>
      </p:pic>
      <p:sp>
        <p:nvSpPr>
          <p:cNvPr id="45061" name="ZoneTexte 3">
            <a:extLst>
              <a:ext uri="{FF2B5EF4-FFF2-40B4-BE49-F238E27FC236}">
                <a16:creationId xmlns:a16="http://schemas.microsoft.com/office/drawing/2014/main" id="{93A1D764-33AA-4FCD-B283-8AD93A26B405}"/>
              </a:ext>
            </a:extLst>
          </p:cNvPr>
          <p:cNvSpPr txBox="1">
            <a:spLocks noChangeArrowheads="1"/>
          </p:cNvSpPr>
          <p:nvPr/>
        </p:nvSpPr>
        <p:spPr bwMode="auto">
          <a:xfrm>
            <a:off x="738188" y="3476625"/>
            <a:ext cx="939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1- écran</a:t>
            </a:r>
          </a:p>
        </p:txBody>
      </p:sp>
      <p:sp>
        <p:nvSpPr>
          <p:cNvPr id="45062" name="ZoneTexte 6">
            <a:extLst>
              <a:ext uri="{FF2B5EF4-FFF2-40B4-BE49-F238E27FC236}">
                <a16:creationId xmlns:a16="http://schemas.microsoft.com/office/drawing/2014/main" id="{1E850492-F9BE-4D13-A455-D7DB637E2A6B}"/>
              </a:ext>
            </a:extLst>
          </p:cNvPr>
          <p:cNvSpPr txBox="1">
            <a:spLocks noChangeArrowheads="1"/>
          </p:cNvSpPr>
          <p:nvPr/>
        </p:nvSpPr>
        <p:spPr bwMode="auto">
          <a:xfrm>
            <a:off x="2484438" y="2571750"/>
            <a:ext cx="923925" cy="615950"/>
          </a:xfrm>
          <a:prstGeom prst="rect">
            <a:avLst/>
          </a:prstGeom>
          <a:solidFill>
            <a:schemeClr val="bg1">
              <a:alpha val="6313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2- unité </a:t>
            </a:r>
          </a:p>
          <a:p>
            <a:r>
              <a:rPr lang="fr-FR" altLang="fr-FR" sz="2000"/>
              <a:t>centrale</a:t>
            </a:r>
          </a:p>
        </p:txBody>
      </p:sp>
      <p:sp>
        <p:nvSpPr>
          <p:cNvPr id="45063" name="ZoneTexte 7">
            <a:extLst>
              <a:ext uri="{FF2B5EF4-FFF2-40B4-BE49-F238E27FC236}">
                <a16:creationId xmlns:a16="http://schemas.microsoft.com/office/drawing/2014/main" id="{C20034F3-CD7F-47C5-95E9-D64412D68299}"/>
              </a:ext>
            </a:extLst>
          </p:cNvPr>
          <p:cNvSpPr txBox="1">
            <a:spLocks noChangeArrowheads="1"/>
          </p:cNvSpPr>
          <p:nvPr/>
        </p:nvSpPr>
        <p:spPr bwMode="auto">
          <a:xfrm>
            <a:off x="928688" y="4073525"/>
            <a:ext cx="1123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3- clavier</a:t>
            </a:r>
          </a:p>
        </p:txBody>
      </p:sp>
      <p:sp>
        <p:nvSpPr>
          <p:cNvPr id="45064" name="ZoneTexte 8">
            <a:extLst>
              <a:ext uri="{FF2B5EF4-FFF2-40B4-BE49-F238E27FC236}">
                <a16:creationId xmlns:a16="http://schemas.microsoft.com/office/drawing/2014/main" id="{6DB30AE0-B3BF-4D05-8613-67717B281785}"/>
              </a:ext>
            </a:extLst>
          </p:cNvPr>
          <p:cNvSpPr txBox="1">
            <a:spLocks noChangeArrowheads="1"/>
          </p:cNvSpPr>
          <p:nvPr/>
        </p:nvSpPr>
        <p:spPr bwMode="auto">
          <a:xfrm>
            <a:off x="3217863" y="3867150"/>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t>4- souris</a:t>
            </a:r>
          </a:p>
        </p:txBody>
      </p:sp>
      <p:sp>
        <p:nvSpPr>
          <p:cNvPr id="45065" name="ZoneTexte 9">
            <a:extLst>
              <a:ext uri="{FF2B5EF4-FFF2-40B4-BE49-F238E27FC236}">
                <a16:creationId xmlns:a16="http://schemas.microsoft.com/office/drawing/2014/main" id="{AFB03DB7-E80B-4596-A1AE-DCD64BCF61FC}"/>
              </a:ext>
            </a:extLst>
          </p:cNvPr>
          <p:cNvSpPr txBox="1">
            <a:spLocks noChangeArrowheads="1"/>
          </p:cNvSpPr>
          <p:nvPr/>
        </p:nvSpPr>
        <p:spPr bwMode="auto">
          <a:xfrm>
            <a:off x="4953000" y="4054475"/>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6- baffles</a:t>
            </a:r>
          </a:p>
        </p:txBody>
      </p:sp>
      <p:pic>
        <p:nvPicPr>
          <p:cNvPr id="41994" name="Picture 4">
            <a:extLst>
              <a:ext uri="{FF2B5EF4-FFF2-40B4-BE49-F238E27FC236}">
                <a16:creationId xmlns:a16="http://schemas.microsoft.com/office/drawing/2014/main" id="{B64D1757-0DFA-41CE-BF99-0348E214F690}"/>
              </a:ext>
            </a:extLst>
          </p:cNvPr>
          <p:cNvPicPr>
            <a:picLocks noChangeAspect="1" noChangeArrowheads="1"/>
          </p:cNvPicPr>
          <p:nvPr/>
        </p:nvPicPr>
        <p:blipFill>
          <a:blip r:embed="rId5"/>
          <a:srcRect/>
          <a:stretch>
            <a:fillRect/>
          </a:stretch>
        </p:blipFill>
        <p:spPr bwMode="auto">
          <a:xfrm rot="1586920">
            <a:off x="7104304" y="2970213"/>
            <a:ext cx="1441450" cy="1622425"/>
          </a:xfrm>
          <a:prstGeom prst="rect">
            <a:avLst/>
          </a:prstGeom>
          <a:noFill/>
          <a:ln>
            <a:noFill/>
          </a:ln>
          <a:effectLst>
            <a:glow rad="228600">
              <a:schemeClr val="accent2">
                <a:satMod val="175000"/>
                <a:alpha val="40000"/>
              </a:schemeClr>
            </a:glow>
          </a:effectLst>
        </p:spPr>
      </p:pic>
      <p:sp>
        <p:nvSpPr>
          <p:cNvPr id="45067" name="ZoneTexte 12">
            <a:extLst>
              <a:ext uri="{FF2B5EF4-FFF2-40B4-BE49-F238E27FC236}">
                <a16:creationId xmlns:a16="http://schemas.microsoft.com/office/drawing/2014/main" id="{A98F0E18-626C-44E3-AC3B-850088B039EE}"/>
              </a:ext>
            </a:extLst>
          </p:cNvPr>
          <p:cNvSpPr txBox="1">
            <a:spLocks noChangeArrowheads="1"/>
          </p:cNvSpPr>
          <p:nvPr/>
        </p:nvSpPr>
        <p:spPr bwMode="auto">
          <a:xfrm>
            <a:off x="6378575" y="4721225"/>
            <a:ext cx="1125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7- casque</a:t>
            </a:r>
          </a:p>
        </p:txBody>
      </p:sp>
      <p:pic>
        <p:nvPicPr>
          <p:cNvPr id="41996" name="Picture 5">
            <a:extLst>
              <a:ext uri="{FF2B5EF4-FFF2-40B4-BE49-F238E27FC236}">
                <a16:creationId xmlns:a16="http://schemas.microsoft.com/office/drawing/2014/main" id="{24F78214-0BD9-4882-B6FC-F7D764A5E81C}"/>
              </a:ext>
            </a:extLst>
          </p:cNvPr>
          <p:cNvPicPr>
            <a:picLocks noChangeAspect="1" noChangeArrowheads="1"/>
          </p:cNvPicPr>
          <p:nvPr/>
        </p:nvPicPr>
        <p:blipFill>
          <a:blip r:embed="rId6"/>
          <a:srcRect/>
          <a:stretch>
            <a:fillRect/>
          </a:stretch>
        </p:blipFill>
        <p:spPr bwMode="auto">
          <a:xfrm>
            <a:off x="6232525" y="1281113"/>
            <a:ext cx="2495550" cy="1477962"/>
          </a:xfrm>
          <a:prstGeom prst="rect">
            <a:avLst/>
          </a:prstGeom>
          <a:noFill/>
          <a:ln>
            <a:noFill/>
          </a:ln>
          <a:effectLst>
            <a:glow rad="228600">
              <a:schemeClr val="accent2">
                <a:satMod val="175000"/>
                <a:alpha val="40000"/>
              </a:schemeClr>
            </a:glow>
          </a:effectLst>
        </p:spPr>
      </p:pic>
      <p:sp>
        <p:nvSpPr>
          <p:cNvPr id="45069" name="ZoneTexte 14">
            <a:extLst>
              <a:ext uri="{FF2B5EF4-FFF2-40B4-BE49-F238E27FC236}">
                <a16:creationId xmlns:a16="http://schemas.microsoft.com/office/drawing/2014/main" id="{90A33CF5-4B5B-4468-AB65-002E4DAAEC91}"/>
              </a:ext>
            </a:extLst>
          </p:cNvPr>
          <p:cNvSpPr txBox="1">
            <a:spLocks noChangeArrowheads="1"/>
          </p:cNvSpPr>
          <p:nvPr/>
        </p:nvSpPr>
        <p:spPr bwMode="auto">
          <a:xfrm>
            <a:off x="6981825" y="814388"/>
            <a:ext cx="171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sz="2000">
                <a:solidFill>
                  <a:schemeClr val="bg1"/>
                </a:solidFill>
              </a:rPr>
              <a:t>8- Plage braille</a:t>
            </a:r>
          </a:p>
        </p:txBody>
      </p:sp>
      <p:pic>
        <p:nvPicPr>
          <p:cNvPr id="41998" name="Picture 6">
            <a:extLst>
              <a:ext uri="{FF2B5EF4-FFF2-40B4-BE49-F238E27FC236}">
                <a16:creationId xmlns:a16="http://schemas.microsoft.com/office/drawing/2014/main" id="{A9DEA209-3C16-46AE-9A61-54151A6FB707}"/>
              </a:ext>
            </a:extLst>
          </p:cNvPr>
          <p:cNvPicPr>
            <a:picLocks noChangeAspect="1" noChangeArrowheads="1"/>
          </p:cNvPicPr>
          <p:nvPr/>
        </p:nvPicPr>
        <p:blipFill>
          <a:blip r:embed="rId7"/>
          <a:srcRect/>
          <a:stretch>
            <a:fillRect/>
          </a:stretch>
        </p:blipFill>
        <p:spPr bwMode="auto">
          <a:xfrm>
            <a:off x="2388823" y="915988"/>
            <a:ext cx="1679575" cy="1016000"/>
          </a:xfrm>
          <a:prstGeom prst="rect">
            <a:avLst/>
          </a:prstGeom>
          <a:noFill/>
          <a:ln>
            <a:noFill/>
          </a:ln>
          <a:effectLst>
            <a:glow rad="228600">
              <a:schemeClr val="accent2">
                <a:satMod val="175000"/>
                <a:alpha val="40000"/>
              </a:schemeClr>
            </a:glow>
          </a:effectLst>
        </p:spPr>
      </p:pic>
      <p:sp>
        <p:nvSpPr>
          <p:cNvPr id="45071" name="ZoneTexte 15">
            <a:extLst>
              <a:ext uri="{FF2B5EF4-FFF2-40B4-BE49-F238E27FC236}">
                <a16:creationId xmlns:a16="http://schemas.microsoft.com/office/drawing/2014/main" id="{64CEB231-CA0F-439D-9E3D-AD7987969870}"/>
              </a:ext>
            </a:extLst>
          </p:cNvPr>
          <p:cNvSpPr txBox="1">
            <a:spLocks noChangeArrowheads="1"/>
          </p:cNvSpPr>
          <p:nvPr/>
        </p:nvSpPr>
        <p:spPr bwMode="auto">
          <a:xfrm>
            <a:off x="4440238" y="1074738"/>
            <a:ext cx="1917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600">
                <a:solidFill>
                  <a:schemeClr val="bg1"/>
                </a:solidFill>
              </a:rPr>
              <a:t>5- Logiciels revue </a:t>
            </a:r>
          </a:p>
          <a:p>
            <a:r>
              <a:rPr lang="fr-FR" altLang="fr-FR" sz="1600">
                <a:solidFill>
                  <a:schemeClr val="bg1"/>
                </a:solidFill>
              </a:rPr>
              <a:t>vocale écran</a:t>
            </a:r>
          </a:p>
        </p:txBody>
      </p:sp>
      <p:pic>
        <p:nvPicPr>
          <p:cNvPr id="42000" name="Picture 8">
            <a:extLst>
              <a:ext uri="{FF2B5EF4-FFF2-40B4-BE49-F238E27FC236}">
                <a16:creationId xmlns:a16="http://schemas.microsoft.com/office/drawing/2014/main" id="{7875A082-28F0-4E36-8CE8-009D225C9362}"/>
              </a:ext>
            </a:extLst>
          </p:cNvPr>
          <p:cNvPicPr>
            <a:picLocks noChangeAspect="1" noChangeArrowheads="1"/>
          </p:cNvPicPr>
          <p:nvPr/>
        </p:nvPicPr>
        <p:blipFill>
          <a:blip r:embed="rId8"/>
          <a:srcRect/>
          <a:stretch>
            <a:fillRect/>
          </a:stretch>
        </p:blipFill>
        <p:spPr bwMode="auto">
          <a:xfrm>
            <a:off x="3601673" y="1074738"/>
            <a:ext cx="654050" cy="727075"/>
          </a:xfrm>
          <a:prstGeom prst="rect">
            <a:avLst/>
          </a:prstGeom>
          <a:noFill/>
          <a:ln>
            <a:noFill/>
          </a:ln>
          <a:effectLst>
            <a:glow rad="228600">
              <a:schemeClr val="accent2">
                <a:satMod val="175000"/>
                <a:alpha val="40000"/>
              </a:schemeClr>
            </a:glow>
          </a:effectLst>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910477F-B628-45D8-B1F1-E22422082733}"/>
              </a:ext>
            </a:extLst>
          </p:cNvPr>
          <p:cNvSpPr>
            <a:spLocks noGrp="1"/>
          </p:cNvSpPr>
          <p:nvPr>
            <p:ph type="title"/>
          </p:nvPr>
        </p:nvSpPr>
        <p:spPr>
          <a:xfrm>
            <a:off x="827088" y="268288"/>
            <a:ext cx="8066087" cy="742950"/>
          </a:xfrm>
        </p:spPr>
        <p:txBody>
          <a:bodyPr/>
          <a:lstStyle/>
          <a:p>
            <a:pPr>
              <a:defRPr/>
            </a:pPr>
            <a:r>
              <a:rPr lang="fr-FR" sz="2800" dirty="0"/>
              <a:t>Un parcours de vie : </a:t>
            </a:r>
            <a:r>
              <a:rPr lang="fr-FR" sz="2400" dirty="0"/>
              <a:t>Virginie Delalande, </a:t>
            </a:r>
            <a:br>
              <a:rPr lang="fr-FR" sz="2800" dirty="0"/>
            </a:br>
            <a:r>
              <a:rPr lang="fr-FR" sz="2400" dirty="0">
                <a:solidFill>
                  <a:schemeClr val="bg1"/>
                </a:solidFill>
              </a:rPr>
              <a:t>avocate sourde de naissance</a:t>
            </a:r>
            <a:endParaRPr lang="fr-FR" sz="2800" dirty="0">
              <a:solidFill>
                <a:schemeClr val="bg1"/>
              </a:solidFill>
            </a:endParaRPr>
          </a:p>
        </p:txBody>
      </p:sp>
      <p:pic>
        <p:nvPicPr>
          <p:cNvPr id="112643" name="Espace réservé du contenu 6">
            <a:hlinkClick r:id="rId3" tooltip="interview par Brut de Virginie Delalande, avocate et sourde de naissance"/>
            <a:extLst>
              <a:ext uri="{FF2B5EF4-FFF2-40B4-BE49-F238E27FC236}">
                <a16:creationId xmlns:a16="http://schemas.microsoft.com/office/drawing/2014/main" id="{B36C3002-078B-4040-A737-79978D6084F4}"/>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144838" y="1122363"/>
            <a:ext cx="2800350" cy="1711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Espace réservé du contenu 7">
            <a:hlinkClick r:id="rId5" tooltip="tout le parcours de Virginie Delalande"/>
            <a:extLst>
              <a:ext uri="{FF2B5EF4-FFF2-40B4-BE49-F238E27FC236}">
                <a16:creationId xmlns:a16="http://schemas.microsoft.com/office/drawing/2014/main" id="{7FA7F3A0-F8BB-4170-8103-FAC043179F43}"/>
              </a:ext>
            </a:extLst>
          </p:cNvPr>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bwMode="auto">
          <a:xfrm>
            <a:off x="3155950" y="2944813"/>
            <a:ext cx="2798763" cy="1962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Espace réservé du numéro de diapositive 11">
            <a:extLst>
              <a:ext uri="{FF2B5EF4-FFF2-40B4-BE49-F238E27FC236}">
                <a16:creationId xmlns:a16="http://schemas.microsoft.com/office/drawing/2014/main" id="{7F7CD0C6-10F7-44F8-B7CA-17B73174B112}"/>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929E5722-FAB5-4845-80F1-F983B4A45E3F}" type="slidenum">
              <a:rPr lang="fr-FR" altLang="fr-FR">
                <a:latin typeface="Helvetica 75 Bold" panose="020B0804020202020204" pitchFamily="34" charset="0"/>
              </a:rPr>
              <a:pPr defTabSz="914400" eaLnBrk="1" hangingPunct="1"/>
              <a:t>40</a:t>
            </a:fld>
            <a:endParaRPr lang="fr-FR" altLang="fr-FR">
              <a:latin typeface="Helvetica 75 Bold" panose="020B0804020202020204" pitchFamily="34" charset="0"/>
            </a:endParaRPr>
          </a:p>
        </p:txBody>
      </p:sp>
      <p:sp>
        <p:nvSpPr>
          <p:cNvPr id="112646" name="ZoneTexte 8">
            <a:extLst>
              <a:ext uri="{FF2B5EF4-FFF2-40B4-BE49-F238E27FC236}">
                <a16:creationId xmlns:a16="http://schemas.microsoft.com/office/drawing/2014/main" id="{65976C55-BA22-47BD-8507-D343FF398BC7}"/>
              </a:ext>
            </a:extLst>
          </p:cNvPr>
          <p:cNvSpPr txBox="1">
            <a:spLocks noChangeArrowheads="1"/>
          </p:cNvSpPr>
          <p:nvPr/>
        </p:nvSpPr>
        <p:spPr bwMode="auto">
          <a:xfrm>
            <a:off x="323850" y="1366838"/>
            <a:ext cx="26987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fr-FR" altLang="fr-FR" sz="1600">
                <a:solidFill>
                  <a:schemeClr val="bg1"/>
                </a:solidFill>
              </a:rPr>
              <a:t>Première avocate sourde profonde de naissance en France, Virginie dévoile son quotidien d'"handicapée modèle", entre exclusion et combat pour s'adapter. Une plongée sensible dans le monde des malentendants.</a:t>
            </a:r>
          </a:p>
        </p:txBody>
      </p:sp>
      <p:grpSp>
        <p:nvGrpSpPr>
          <p:cNvPr id="112647" name="Groupe 12">
            <a:extLst>
              <a:ext uri="{FF2B5EF4-FFF2-40B4-BE49-F238E27FC236}">
                <a16:creationId xmlns:a16="http://schemas.microsoft.com/office/drawing/2014/main" id="{1AE10DCB-4859-4271-9F88-5FA1AD352621}"/>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12649" name="Groupe 14">
              <a:extLst>
                <a:ext uri="{FF2B5EF4-FFF2-40B4-BE49-F238E27FC236}">
                  <a16:creationId xmlns:a16="http://schemas.microsoft.com/office/drawing/2014/main" id="{85957C53-D819-4B9D-BA9A-7E5696611489}"/>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6" name="Forme libre 8">
                <a:extLst>
                  <a:ext uri="{FF2B5EF4-FFF2-40B4-BE49-F238E27FC236}">
                    <a16:creationId xmlns:a16="http://schemas.microsoft.com/office/drawing/2014/main" id="{C09F2A90-ECE2-4324-9FA5-DD646226D70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2653" name="Image 9">
                <a:extLst>
                  <a:ext uri="{FF2B5EF4-FFF2-40B4-BE49-F238E27FC236}">
                    <a16:creationId xmlns:a16="http://schemas.microsoft.com/office/drawing/2014/main" id="{AB9A605F-B641-4D68-874F-12302CF39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1050E608-FF95-411D-A46A-3037941E68B8}"/>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162A87D-19F1-4A21-B345-5D20794CC25E}"/>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2648" name="Image 2">
            <a:extLst>
              <a:ext uri="{FF2B5EF4-FFF2-40B4-BE49-F238E27FC236}">
                <a16:creationId xmlns:a16="http://schemas.microsoft.com/office/drawing/2014/main" id="{C3ECFDD1-3411-4D0A-A297-797C40C89B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1400" y="1998663"/>
            <a:ext cx="284321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FEFFD0AE-615D-46D8-9DBA-03DD2513579A}"/>
              </a:ext>
            </a:extLst>
          </p:cNvPr>
          <p:cNvSpPr>
            <a:spLocks noGrp="1"/>
          </p:cNvSpPr>
          <p:nvPr>
            <p:ph sz="half" idx="10"/>
          </p:nvPr>
        </p:nvSpPr>
        <p:spPr>
          <a:xfrm>
            <a:off x="3749675" y="190500"/>
            <a:ext cx="5070475" cy="4757738"/>
          </a:xfrm>
        </p:spPr>
        <p:txBody>
          <a:bodyPr>
            <a:normAutofit lnSpcReduction="10000"/>
          </a:bodyPr>
          <a:lstStyle/>
          <a:p>
            <a:pPr>
              <a:defRPr/>
            </a:pPr>
            <a:r>
              <a:rPr lang="fr-FR" sz="1600" dirty="0">
                <a:solidFill>
                  <a:srgbClr val="FF6600"/>
                </a:solidFill>
                <a:latin typeface="+mj-lt"/>
              </a:rPr>
              <a:t>« Je lis le français, mais ma première langue</a:t>
            </a:r>
          </a:p>
          <a:p>
            <a:pPr>
              <a:defRPr/>
            </a:pPr>
            <a:r>
              <a:rPr lang="fr-FR" sz="1600" dirty="0">
                <a:solidFill>
                  <a:srgbClr val="FF6600"/>
                </a:solidFill>
                <a:latin typeface="+mj-lt"/>
              </a:rPr>
              <a:t>est la langue des signes  »</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Simon est </a:t>
            </a:r>
            <a:r>
              <a:rPr lang="fr-FR" sz="1600" dirty="0">
                <a:solidFill>
                  <a:srgbClr val="FF6600"/>
                </a:solidFill>
                <a:latin typeface="Helvetica 55 Roman" panose="020B0604020202020204" pitchFamily="34" charset="0"/>
              </a:rPr>
              <a:t>devenu sourd </a:t>
            </a:r>
            <a:r>
              <a:rPr lang="fr-FR" sz="1600" dirty="0">
                <a:latin typeface="Helvetica 55 Roman" panose="020B0604020202020204" pitchFamily="34" charset="0"/>
              </a:rPr>
              <a:t>suite à une méningite </a:t>
            </a:r>
            <a:r>
              <a:rPr lang="fr-FR" sz="1600" dirty="0">
                <a:solidFill>
                  <a:srgbClr val="FF6600"/>
                </a:solidFill>
                <a:latin typeface="Helvetica 55 Roman" panose="020B0604020202020204" pitchFamily="34" charset="0"/>
              </a:rPr>
              <a:t>contractée à l’âge d’1 an</a:t>
            </a:r>
            <a:r>
              <a:rPr lang="fr-FR" sz="1600" dirty="0">
                <a:latin typeface="Helvetica 55 Roman" panose="020B0604020202020204" pitchFamily="34" charset="0"/>
              </a:rPr>
              <a:t>. Sa </a:t>
            </a:r>
            <a:r>
              <a:rPr lang="fr-FR" sz="1600" dirty="0">
                <a:solidFill>
                  <a:srgbClr val="FF6600"/>
                </a:solidFill>
                <a:latin typeface="Helvetica 55 Roman" panose="020B0604020202020204" pitchFamily="34" charset="0"/>
              </a:rPr>
              <a:t>première langue est la langue des signes</a:t>
            </a:r>
            <a:r>
              <a:rPr lang="fr-FR" sz="1600" dirty="0">
                <a:latin typeface="Helvetica 55 Roman" panose="020B0604020202020204" pitchFamily="34" charset="0"/>
              </a:rPr>
              <a:t>. Il a également </a:t>
            </a:r>
            <a:r>
              <a:rPr lang="fr-FR" sz="1600" dirty="0">
                <a:solidFill>
                  <a:srgbClr val="FF6600"/>
                </a:solidFill>
                <a:latin typeface="Helvetica 55 Roman" panose="020B0604020202020204" pitchFamily="34" charset="0"/>
              </a:rPr>
              <a:t>appris le français écrit</a:t>
            </a:r>
            <a:r>
              <a:rPr lang="fr-FR" sz="1600" dirty="0">
                <a:latin typeface="Helvetica 55 Roman" panose="020B0604020202020204" pitchFamily="34" charset="0"/>
              </a:rPr>
              <a:t> mais cela fut long et aujourd’hui encore, lire un texte lui demande de la </a:t>
            </a:r>
            <a:r>
              <a:rPr lang="fr-FR" sz="1600" dirty="0">
                <a:solidFill>
                  <a:srgbClr val="FF6600"/>
                </a:solidFill>
                <a:latin typeface="Helvetica 55 Roman" panose="020B0604020202020204" pitchFamily="34" charset="0"/>
              </a:rPr>
              <a:t>concentration</a:t>
            </a:r>
            <a:r>
              <a:rPr lang="fr-FR" sz="1600" dirty="0">
                <a:latin typeface="Helvetica 55 Roman" panose="020B0604020202020204" pitchFamily="34" charset="0"/>
              </a:rPr>
              <a:t>. Il est beaucoup plus à l’aise avec la </a:t>
            </a:r>
            <a:r>
              <a:rPr lang="fr-FR" sz="1600" dirty="0">
                <a:solidFill>
                  <a:srgbClr val="FF6600"/>
                </a:solidFill>
                <a:latin typeface="Helvetica 55 Roman" panose="020B0604020202020204" pitchFamily="34" charset="0"/>
              </a:rPr>
              <a:t>communication visuelle</a:t>
            </a:r>
            <a:r>
              <a:rPr lang="fr-FR" sz="1600" dirty="0">
                <a:latin typeface="Helvetica 55 Roman" panose="020B0604020202020204" pitchFamily="34" charset="0"/>
              </a:rPr>
              <a:t>.</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Il </a:t>
            </a:r>
            <a:r>
              <a:rPr lang="fr-FR" sz="1600" dirty="0">
                <a:solidFill>
                  <a:srgbClr val="FF6600"/>
                </a:solidFill>
                <a:latin typeface="Helvetica 55 Roman" panose="020B0604020202020204" pitchFamily="34" charset="0"/>
              </a:rPr>
              <a:t>ne se considère pas handicapé</a:t>
            </a:r>
            <a:r>
              <a:rPr lang="fr-FR" sz="1600" dirty="0">
                <a:latin typeface="Helvetica 55 Roman" panose="020B0604020202020204" pitchFamily="34" charset="0"/>
              </a:rPr>
              <a:t>, il a toujours été sourd et communique normalement avec d’autres sourds. C’est </a:t>
            </a:r>
            <a:r>
              <a:rPr lang="fr-FR" sz="1600" dirty="0">
                <a:solidFill>
                  <a:srgbClr val="FF6600"/>
                </a:solidFill>
                <a:latin typeface="Helvetica 55 Roman" panose="020B0604020202020204" pitchFamily="34" charset="0"/>
              </a:rPr>
              <a:t>un monde à part dans lequel il se sent « chez lui »</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Au milieu d’entendants, </a:t>
            </a:r>
            <a:r>
              <a:rPr lang="fr-FR" sz="1600" dirty="0">
                <a:solidFill>
                  <a:srgbClr val="FF6600"/>
                </a:solidFill>
                <a:latin typeface="Helvetica 55 Roman" panose="020B0604020202020204" pitchFamily="34" charset="0"/>
              </a:rPr>
              <a:t>il est méfiant </a:t>
            </a:r>
            <a:r>
              <a:rPr lang="fr-FR" sz="1600" dirty="0">
                <a:latin typeface="Helvetica 55 Roman" panose="020B0604020202020204" pitchFamily="34" charset="0"/>
              </a:rPr>
              <a:t>et toujours sur ses gardes </a:t>
            </a:r>
            <a:r>
              <a:rPr lang="fr-FR" sz="1600" dirty="0">
                <a:solidFill>
                  <a:srgbClr val="FF6600"/>
                </a:solidFill>
                <a:latin typeface="Helvetica 55 Roman" panose="020B0604020202020204" pitchFamily="34" charset="0"/>
              </a:rPr>
              <a:t>car il peine avec la lecture labiale  </a:t>
            </a:r>
            <a:r>
              <a:rPr lang="fr-FR" sz="1600" dirty="0">
                <a:latin typeface="Helvetica 55 Roman" panose="020B0604020202020204" pitchFamily="34" charset="0"/>
              </a:rPr>
              <a:t>surtout face à </a:t>
            </a:r>
            <a:r>
              <a:rPr lang="fr-FR" sz="1600" dirty="0">
                <a:solidFill>
                  <a:srgbClr val="FF6600"/>
                </a:solidFill>
                <a:latin typeface="Helvetica 55 Roman" panose="020B0604020202020204" pitchFamily="34" charset="0"/>
              </a:rPr>
              <a:t>un groupe ou à un inconnu</a:t>
            </a:r>
            <a:r>
              <a:rPr lang="fr-FR" sz="1600" dirty="0">
                <a:latin typeface="Helvetica 55 Roman" panose="020B0604020202020204" pitchFamily="34" charset="0"/>
              </a:rPr>
              <a:t>.</a:t>
            </a:r>
          </a:p>
          <a:p>
            <a:pPr marL="285750" indent="-285750">
              <a:lnSpc>
                <a:spcPct val="100000"/>
              </a:lnSpc>
              <a:spcBef>
                <a:spcPts val="1200"/>
              </a:spcBef>
              <a:buClr>
                <a:srgbClr val="FF6600"/>
              </a:buClr>
              <a:buSzPct val="125000"/>
              <a:buFont typeface="Wingdings" panose="05000000000000000000" pitchFamily="2" charset="2"/>
              <a:buChar char="§"/>
              <a:defRPr/>
            </a:pPr>
            <a:r>
              <a:rPr lang="fr-FR" sz="1600" dirty="0">
                <a:latin typeface="Helvetica 55 Roman" panose="020B0604020202020204" pitchFamily="34" charset="0"/>
              </a:rPr>
              <a:t>Sa </a:t>
            </a:r>
            <a:r>
              <a:rPr lang="fr-FR" sz="1600" dirty="0">
                <a:solidFill>
                  <a:srgbClr val="FF6600"/>
                </a:solidFill>
                <a:latin typeface="Helvetica 55 Roman" panose="020B0604020202020204" pitchFamily="34" charset="0"/>
              </a:rPr>
              <a:t>compagne Sonia est sourde</a:t>
            </a:r>
            <a:r>
              <a:rPr lang="fr-FR" sz="1600" dirty="0">
                <a:latin typeface="Helvetica 55 Roman" panose="020B0604020202020204" pitchFamily="34" charset="0"/>
              </a:rPr>
              <a:t> également. Elle est graphiste et partage sa vie depuis bientôt 3 ans.</a:t>
            </a:r>
          </a:p>
        </p:txBody>
      </p:sp>
      <p:grpSp>
        <p:nvGrpSpPr>
          <p:cNvPr id="114691" name="Groupe 3">
            <a:extLst>
              <a:ext uri="{FF2B5EF4-FFF2-40B4-BE49-F238E27FC236}">
                <a16:creationId xmlns:a16="http://schemas.microsoft.com/office/drawing/2014/main" id="{0E338BF8-E478-40C3-8B40-DD514CC7E0AC}"/>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14693" name="Groupe 4">
              <a:extLst>
                <a:ext uri="{FF2B5EF4-FFF2-40B4-BE49-F238E27FC236}">
                  <a16:creationId xmlns:a16="http://schemas.microsoft.com/office/drawing/2014/main" id="{76FC2EF3-7C50-4489-8813-958891805F7C}"/>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0" name="Forme libre 8">
                <a:extLst>
                  <a:ext uri="{FF2B5EF4-FFF2-40B4-BE49-F238E27FC236}">
                    <a16:creationId xmlns:a16="http://schemas.microsoft.com/office/drawing/2014/main" id="{E6033238-A29B-4769-842D-7DD842C97F7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4697" name="Image 9">
                <a:extLst>
                  <a:ext uri="{FF2B5EF4-FFF2-40B4-BE49-F238E27FC236}">
                    <a16:creationId xmlns:a16="http://schemas.microsoft.com/office/drawing/2014/main" id="{280924FF-342C-4F88-846E-49AF813C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Connecteur droit 5">
              <a:extLst>
                <a:ext uri="{FF2B5EF4-FFF2-40B4-BE49-F238E27FC236}">
                  <a16:creationId xmlns:a16="http://schemas.microsoft.com/office/drawing/2014/main" id="{B7309DED-B5A7-4DBD-BBB2-80C6C22BBEB0}"/>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97EAC77-35D8-476D-BD37-60D181AF4E92}"/>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4692" name="Espace réservé du contenu 12" descr="Simon 29 ans sourd maitrisant la LSF">
            <a:extLst>
              <a:ext uri="{FF2B5EF4-FFF2-40B4-BE49-F238E27FC236}">
                <a16:creationId xmlns:a16="http://schemas.microsoft.com/office/drawing/2014/main" id="{C8AC5652-6483-4EEE-B031-BAD98150D848}"/>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55600" y="903288"/>
            <a:ext cx="3200400" cy="333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B853D8A-DBD5-409C-A74E-1F8C96A2CD0B}"/>
              </a:ext>
            </a:extLst>
          </p:cNvPr>
          <p:cNvSpPr>
            <a:spLocks noGrp="1"/>
          </p:cNvSpPr>
          <p:nvPr>
            <p:ph type="title"/>
          </p:nvPr>
        </p:nvSpPr>
        <p:spPr>
          <a:xfrm>
            <a:off x="611188" y="112713"/>
            <a:ext cx="7129462" cy="742950"/>
          </a:xfrm>
        </p:spPr>
        <p:txBody>
          <a:bodyPr/>
          <a:lstStyle/>
          <a:p>
            <a:pPr>
              <a:defRPr/>
            </a:pPr>
            <a:r>
              <a:rPr lang="fr-FR" sz="2000" dirty="0"/>
              <a:t>Simon, atteint de Surdité et maîtrisant la LSF</a:t>
            </a:r>
          </a:p>
        </p:txBody>
      </p:sp>
      <p:sp>
        <p:nvSpPr>
          <p:cNvPr id="3" name="Espace réservé du contenu 2">
            <a:extLst>
              <a:ext uri="{FF2B5EF4-FFF2-40B4-BE49-F238E27FC236}">
                <a16:creationId xmlns:a16="http://schemas.microsoft.com/office/drawing/2014/main" id="{70E3FE1B-5ADC-4208-B132-51E7EF16FCA9}"/>
              </a:ext>
            </a:extLst>
          </p:cNvPr>
          <p:cNvSpPr>
            <a:spLocks noGrp="1"/>
          </p:cNvSpPr>
          <p:nvPr>
            <p:ph sz="half" idx="1"/>
          </p:nvPr>
        </p:nvSpPr>
        <p:spPr>
          <a:xfrm>
            <a:off x="395288" y="1597025"/>
            <a:ext cx="3959225" cy="3433763"/>
          </a:xfrm>
        </p:spPr>
        <p:txBody>
          <a:bodyPr>
            <a:normAutofit fontScale="92500" lnSpcReduction="20000"/>
          </a:bodyPr>
          <a:lstStyle/>
          <a:p>
            <a:pPr>
              <a:lnSpc>
                <a:spcPct val="110000"/>
              </a:lnSpc>
              <a:defRPr/>
            </a:pPr>
            <a:r>
              <a:rPr lang="fr-FR" dirty="0">
                <a:solidFill>
                  <a:srgbClr val="FF6600"/>
                </a:solidFill>
              </a:rPr>
              <a:t>Passions et loisirs</a:t>
            </a:r>
          </a:p>
          <a:p>
            <a:pPr>
              <a:lnSpc>
                <a:spcPct val="110000"/>
              </a:lnSpc>
              <a:defRPr/>
            </a:pPr>
            <a:r>
              <a:rPr lang="fr-FR" dirty="0">
                <a:latin typeface="Helvetica 55 Roman" panose="020B0604020202020204" pitchFamily="34" charset="0"/>
              </a:rPr>
              <a:t>Simon est très sportif et fier d’avoir 2 fois terminé le marathon du Mont St Michel. Il pratique également l’athlétisme à </a:t>
            </a:r>
            <a:r>
              <a:rPr lang="fr-FR" dirty="0">
                <a:solidFill>
                  <a:srgbClr val="FF6600"/>
                </a:solidFill>
                <a:latin typeface="Helvetica 55 Roman" panose="020B0604020202020204" pitchFamily="34" charset="0"/>
              </a:rPr>
              <a:t>l’amical des sourds</a:t>
            </a:r>
            <a:r>
              <a:rPr lang="fr-FR" dirty="0">
                <a:latin typeface="Helvetica 55 Roman" panose="020B0604020202020204" pitchFamily="34" charset="0"/>
              </a:rPr>
              <a:t>. C’est un moment qu’il adore car il y </a:t>
            </a:r>
            <a:r>
              <a:rPr lang="fr-FR" dirty="0">
                <a:solidFill>
                  <a:srgbClr val="FF6600"/>
                </a:solidFill>
                <a:latin typeface="Helvetica 55 Roman" panose="020B0604020202020204" pitchFamily="34" charset="0"/>
              </a:rPr>
              <a:t>retrouve ses amis</a:t>
            </a:r>
            <a:r>
              <a:rPr lang="fr-FR" dirty="0">
                <a:latin typeface="Helvetica 55 Roman" panose="020B0604020202020204" pitchFamily="34" charset="0"/>
              </a:rPr>
              <a:t>.</a:t>
            </a:r>
          </a:p>
          <a:p>
            <a:pPr>
              <a:lnSpc>
                <a:spcPct val="110000"/>
              </a:lnSpc>
              <a:defRPr/>
            </a:pPr>
            <a:r>
              <a:rPr lang="fr-FR" dirty="0">
                <a:latin typeface="Helvetica 55 Roman" panose="020B0604020202020204" pitchFamily="34" charset="0"/>
              </a:rPr>
              <a:t>Durant son temps libre il aime associer ses deux passions : le sport et la photo, et intervient en tant que photographe bénévole pendant des compétitions.</a:t>
            </a:r>
            <a:endParaRPr lang="fr-FR" dirty="0"/>
          </a:p>
          <a:p>
            <a:pPr>
              <a:lnSpc>
                <a:spcPct val="110000"/>
              </a:lnSpc>
              <a:defRPr/>
            </a:pPr>
            <a:r>
              <a:rPr lang="fr-FR" dirty="0">
                <a:solidFill>
                  <a:srgbClr val="FF6600"/>
                </a:solidFill>
              </a:rPr>
              <a:t>Attentes &amp; envies</a:t>
            </a:r>
          </a:p>
          <a:p>
            <a:pPr>
              <a:lnSpc>
                <a:spcPct val="110000"/>
              </a:lnSpc>
              <a:defRPr/>
            </a:pPr>
            <a:r>
              <a:rPr lang="fr-FR" dirty="0">
                <a:latin typeface="Helvetica 55 Roman" panose="020B0604020202020204" pitchFamily="34" charset="0"/>
              </a:rPr>
              <a:t>Il aimerait que la </a:t>
            </a:r>
            <a:r>
              <a:rPr lang="fr-FR" dirty="0">
                <a:solidFill>
                  <a:srgbClr val="FF6600"/>
                </a:solidFill>
                <a:latin typeface="Helvetica 55 Roman" panose="020B0604020202020204" pitchFamily="34" charset="0"/>
              </a:rPr>
              <a:t>LSF  soit mieux reconnue </a:t>
            </a:r>
            <a:r>
              <a:rPr lang="fr-FR" dirty="0">
                <a:latin typeface="Helvetica 55 Roman" panose="020B0604020202020204" pitchFamily="34" charset="0"/>
              </a:rPr>
              <a:t>et plus présente dans les médias, notamment à la télévision (interprète en LSF).</a:t>
            </a:r>
          </a:p>
          <a:p>
            <a:pPr>
              <a:lnSpc>
                <a:spcPct val="110000"/>
              </a:lnSpc>
              <a:defRPr/>
            </a:pPr>
            <a:r>
              <a:rPr lang="fr-FR" dirty="0">
                <a:latin typeface="Helvetica 55 Roman" panose="020B0604020202020204" pitchFamily="34" charset="0"/>
              </a:rPr>
              <a:t>Il adore son métier de reporter photo. Son rêve serait de </a:t>
            </a:r>
            <a:r>
              <a:rPr lang="fr-FR" dirty="0">
                <a:solidFill>
                  <a:srgbClr val="FF6600"/>
                </a:solidFill>
                <a:latin typeface="Helvetica 55 Roman" panose="020B0604020202020204" pitchFamily="34" charset="0"/>
              </a:rPr>
              <a:t>se voir confier des missions à l’étranger </a:t>
            </a:r>
            <a:r>
              <a:rPr lang="fr-FR" dirty="0">
                <a:latin typeface="Helvetica 55 Roman" panose="020B0604020202020204" pitchFamily="34" charset="0"/>
              </a:rPr>
              <a:t>pour découvrir le monde.</a:t>
            </a:r>
          </a:p>
        </p:txBody>
      </p:sp>
      <p:sp>
        <p:nvSpPr>
          <p:cNvPr id="7" name="Espace réservé du contenu 6">
            <a:extLst>
              <a:ext uri="{FF2B5EF4-FFF2-40B4-BE49-F238E27FC236}">
                <a16:creationId xmlns:a16="http://schemas.microsoft.com/office/drawing/2014/main" id="{C215DA31-7725-4C7C-855E-26AFFBBFF206}"/>
              </a:ext>
            </a:extLst>
          </p:cNvPr>
          <p:cNvSpPr>
            <a:spLocks noGrp="1"/>
          </p:cNvSpPr>
          <p:nvPr>
            <p:ph sz="half" idx="10"/>
          </p:nvPr>
        </p:nvSpPr>
        <p:spPr>
          <a:xfrm>
            <a:off x="4416425" y="268288"/>
            <a:ext cx="4727575" cy="4730750"/>
          </a:xfrm>
        </p:spPr>
        <p:txBody>
          <a:bodyPr>
            <a:normAutofit lnSpcReduction="10000"/>
          </a:bodyPr>
          <a:lstStyle/>
          <a:p>
            <a:pPr>
              <a:defRPr/>
            </a:pPr>
            <a:endParaRPr lang="fr-FR" sz="1200" dirty="0">
              <a:solidFill>
                <a:srgbClr val="FF6600"/>
              </a:solidFill>
            </a:endParaRPr>
          </a:p>
          <a:p>
            <a:pPr>
              <a:defRPr/>
            </a:pPr>
            <a:r>
              <a:rPr lang="fr-FR" sz="1200" dirty="0">
                <a:solidFill>
                  <a:srgbClr val="FF6600"/>
                </a:solidFill>
              </a:rPr>
              <a:t>Habitudes</a:t>
            </a:r>
          </a:p>
          <a:p>
            <a:pPr>
              <a:defRPr/>
            </a:pPr>
            <a:r>
              <a:rPr lang="fr-FR" sz="1200" dirty="0">
                <a:latin typeface="Helvetica 55 Roman" panose="020B0604020202020204" pitchFamily="34" charset="0"/>
              </a:rPr>
              <a:t>Simon </a:t>
            </a:r>
            <a:r>
              <a:rPr lang="fr-FR" sz="1200" dirty="0">
                <a:solidFill>
                  <a:srgbClr val="FF6600"/>
                </a:solidFill>
                <a:latin typeface="Helvetica 55 Roman" panose="020B0604020202020204" pitchFamily="34" charset="0"/>
              </a:rPr>
              <a:t>se déplace </a:t>
            </a:r>
            <a:r>
              <a:rPr lang="fr-FR" sz="1200" dirty="0">
                <a:latin typeface="Helvetica 55 Roman" panose="020B0604020202020204" pitchFamily="34" charset="0"/>
              </a:rPr>
              <a:t>comme tout le monde, en </a:t>
            </a:r>
            <a:r>
              <a:rPr lang="fr-FR" sz="1200" dirty="0">
                <a:solidFill>
                  <a:srgbClr val="FF6600"/>
                </a:solidFill>
                <a:latin typeface="Helvetica 55 Roman" panose="020B0604020202020204" pitchFamily="34" charset="0"/>
              </a:rPr>
              <a:t>voiture, à vélo ou à pied</a:t>
            </a:r>
            <a:r>
              <a:rPr lang="fr-FR" sz="1200" dirty="0">
                <a:latin typeface="Helvetica 55 Roman" panose="020B0604020202020204" pitchFamily="34" charset="0"/>
              </a:rPr>
              <a:t>, il compense naturellement son manque d’informations auditives par une </a:t>
            </a:r>
            <a:r>
              <a:rPr lang="fr-FR" sz="1200" dirty="0">
                <a:solidFill>
                  <a:srgbClr val="FF6600"/>
                </a:solidFill>
                <a:latin typeface="Helvetica 55 Roman" panose="020B0604020202020204" pitchFamily="34" charset="0"/>
              </a:rPr>
              <a:t>plus grande vigilance</a:t>
            </a:r>
            <a:r>
              <a:rPr lang="fr-FR" sz="1200" dirty="0">
                <a:latin typeface="Helvetica 55 Roman" panose="020B0604020202020204" pitchFamily="34" charset="0"/>
              </a:rPr>
              <a:t>.</a:t>
            </a:r>
          </a:p>
          <a:p>
            <a:pPr>
              <a:defRPr/>
            </a:pPr>
            <a:r>
              <a:rPr lang="fr-FR" sz="1200" dirty="0">
                <a:latin typeface="Helvetica 55 Roman" panose="020B0604020202020204" pitchFamily="34" charset="0"/>
              </a:rPr>
              <a:t>Il préfère </a:t>
            </a:r>
            <a:r>
              <a:rPr lang="fr-FR" sz="1200" dirty="0">
                <a:solidFill>
                  <a:srgbClr val="FF6600"/>
                </a:solidFill>
                <a:latin typeface="Helvetica 55 Roman" panose="020B0604020202020204" pitchFamily="34" charset="0"/>
              </a:rPr>
              <a:t>utiliser sa tablette pour ses appels en </a:t>
            </a:r>
            <a:r>
              <a:rPr lang="fr-FR" sz="1200" dirty="0" err="1">
                <a:solidFill>
                  <a:srgbClr val="FF6600"/>
                </a:solidFill>
                <a:latin typeface="Helvetica 55 Roman" panose="020B0604020202020204" pitchFamily="34" charset="0"/>
              </a:rPr>
              <a:t>visio</a:t>
            </a:r>
            <a:r>
              <a:rPr lang="fr-FR" sz="1200" dirty="0">
                <a:solidFill>
                  <a:srgbClr val="FF6600"/>
                </a:solidFill>
                <a:latin typeface="Helvetica 55 Roman" panose="020B0604020202020204" pitchFamily="34" charset="0"/>
              </a:rPr>
              <a:t> </a:t>
            </a:r>
            <a:r>
              <a:rPr lang="fr-FR" sz="1200" dirty="0">
                <a:latin typeface="Helvetica 55 Roman" panose="020B0604020202020204" pitchFamily="34" charset="0"/>
              </a:rPr>
              <a:t>car sur l’écran d’un mobile il n’est pas facile de </a:t>
            </a:r>
            <a:r>
              <a:rPr lang="fr-FR" sz="1200" dirty="0">
                <a:solidFill>
                  <a:srgbClr val="FF6600"/>
                </a:solidFill>
                <a:latin typeface="Helvetica 55 Roman" panose="020B0604020202020204" pitchFamily="34" charset="0"/>
              </a:rPr>
              <a:t>distinguer</a:t>
            </a:r>
            <a:r>
              <a:rPr lang="fr-FR" sz="1200" dirty="0">
                <a:latin typeface="Helvetica 55 Roman" panose="020B0604020202020204" pitchFamily="34" charset="0"/>
              </a:rPr>
              <a:t> les gestes, les mimiques et/ou les lèvres de ses interlocuteurs.</a:t>
            </a:r>
          </a:p>
          <a:p>
            <a:pPr>
              <a:defRPr/>
            </a:pPr>
            <a:r>
              <a:rPr lang="fr-FR" sz="1200" dirty="0">
                <a:latin typeface="Helvetica 55 Roman" panose="020B0604020202020204" pitchFamily="34" charset="0"/>
              </a:rPr>
              <a:t>Quand il voyage, il se renseigne sur la </a:t>
            </a:r>
            <a:r>
              <a:rPr lang="fr-FR" sz="1200" dirty="0">
                <a:solidFill>
                  <a:srgbClr val="FF6600"/>
                </a:solidFill>
                <a:latin typeface="Helvetica 55 Roman" panose="020B0604020202020204" pitchFamily="34" charset="0"/>
              </a:rPr>
              <a:t>présence d’associations de sourds</a:t>
            </a:r>
            <a:r>
              <a:rPr lang="fr-FR" sz="1200" dirty="0">
                <a:latin typeface="Helvetica 55 Roman" panose="020B0604020202020204" pitchFamily="34" charset="0"/>
              </a:rPr>
              <a:t> pour pouvoir rencontrer de nouvelles personnes. Même si la </a:t>
            </a:r>
            <a:r>
              <a:rPr lang="fr-FR" sz="1200" dirty="0">
                <a:solidFill>
                  <a:srgbClr val="FF6600"/>
                </a:solidFill>
                <a:latin typeface="Helvetica 55 Roman" panose="020B0604020202020204" pitchFamily="34" charset="0"/>
              </a:rPr>
              <a:t>langue des signes  </a:t>
            </a:r>
            <a:r>
              <a:rPr lang="fr-FR" sz="1200" dirty="0">
                <a:latin typeface="Helvetica 55 Roman" panose="020B0604020202020204" pitchFamily="34" charset="0"/>
              </a:rPr>
              <a:t>est </a:t>
            </a:r>
            <a:r>
              <a:rPr lang="fr-FR" sz="1200" dirty="0">
                <a:solidFill>
                  <a:srgbClr val="FF6600"/>
                </a:solidFill>
                <a:latin typeface="Helvetica 55 Roman" panose="020B0604020202020204" pitchFamily="34" charset="0"/>
              </a:rPr>
              <a:t>différente dans chaque pays</a:t>
            </a:r>
            <a:r>
              <a:rPr lang="fr-FR" sz="1200" dirty="0">
                <a:latin typeface="Helvetica 55 Roman" panose="020B0604020202020204" pitchFamily="34" charset="0"/>
              </a:rPr>
              <a:t>, il s’adapte assez vite. Il a rencontré sa copine comme ça !</a:t>
            </a:r>
            <a:endParaRPr lang="fr-FR" sz="1200" dirty="0">
              <a:solidFill>
                <a:srgbClr val="FF6600"/>
              </a:solidFill>
            </a:endParaRPr>
          </a:p>
          <a:p>
            <a:pPr>
              <a:defRPr/>
            </a:pPr>
            <a:r>
              <a:rPr lang="fr-FR" sz="1200" dirty="0">
                <a:solidFill>
                  <a:srgbClr val="FF6600"/>
                </a:solidFill>
              </a:rPr>
              <a:t>Frustrations au quotidien</a:t>
            </a:r>
          </a:p>
          <a:p>
            <a:pPr>
              <a:defRPr/>
            </a:pPr>
            <a:r>
              <a:rPr lang="fr-FR" sz="1200" dirty="0">
                <a:latin typeface="Helvetica 55 Roman" panose="020B0604020202020204" pitchFamily="34" charset="0"/>
              </a:rPr>
              <a:t>Quand </a:t>
            </a:r>
            <a:r>
              <a:rPr lang="fr-FR" sz="1200" dirty="0">
                <a:solidFill>
                  <a:srgbClr val="FF6600"/>
                </a:solidFill>
                <a:latin typeface="Helvetica 55 Roman" panose="020B0604020202020204" pitchFamily="34" charset="0"/>
              </a:rPr>
              <a:t>une personne s’adresse à un tiers </a:t>
            </a:r>
            <a:r>
              <a:rPr lang="fr-FR" sz="1200" dirty="0">
                <a:latin typeface="Helvetica 55 Roman" panose="020B0604020202020204" pitchFamily="34" charset="0"/>
              </a:rPr>
              <a:t>plutôt que de s’adresser directement à lui et/ou se limite avec lui aux échanges utilitaires.</a:t>
            </a:r>
          </a:p>
          <a:p>
            <a:pPr>
              <a:defRPr/>
            </a:pPr>
            <a:r>
              <a:rPr lang="fr-FR" sz="1200" dirty="0">
                <a:latin typeface="Helvetica 55 Roman" panose="020B0604020202020204" pitchFamily="34" charset="0"/>
              </a:rPr>
              <a:t>Face à une personne qui, au lieu d’utiliser le synonyme d’un mot qu’il ne comprend pas, </a:t>
            </a:r>
            <a:r>
              <a:rPr lang="fr-FR" sz="1200" dirty="0">
                <a:solidFill>
                  <a:srgbClr val="FF6600"/>
                </a:solidFill>
                <a:latin typeface="Helvetica 55 Roman" panose="020B0604020202020204" pitchFamily="34" charset="0"/>
              </a:rPr>
              <a:t>lui répète 10 fois le mot en forçant l’articulation</a:t>
            </a:r>
            <a:r>
              <a:rPr lang="fr-FR" sz="1200" dirty="0">
                <a:latin typeface="Helvetica 55 Roman" panose="020B0604020202020204" pitchFamily="34" charset="0"/>
              </a:rPr>
              <a:t>, criant et s’énervant.</a:t>
            </a:r>
          </a:p>
          <a:p>
            <a:pPr>
              <a:defRPr/>
            </a:pPr>
            <a:r>
              <a:rPr lang="fr-FR" sz="1200" dirty="0">
                <a:latin typeface="Helvetica 55 Roman" panose="020B0604020202020204" pitchFamily="34" charset="0"/>
              </a:rPr>
              <a:t>Dans un groupe quand les personnes se mettent à </a:t>
            </a:r>
            <a:r>
              <a:rPr lang="fr-FR" sz="1200" dirty="0">
                <a:solidFill>
                  <a:srgbClr val="FF6600"/>
                </a:solidFill>
                <a:latin typeface="Helvetica 55 Roman" panose="020B0604020202020204" pitchFamily="34" charset="0"/>
              </a:rPr>
              <a:t>parler en même temps </a:t>
            </a:r>
            <a:r>
              <a:rPr lang="fr-FR" sz="1200" dirty="0">
                <a:latin typeface="Helvetica 55 Roman" panose="020B0604020202020204" pitchFamily="34" charset="0"/>
              </a:rPr>
              <a:t>ou bien </a:t>
            </a:r>
            <a:r>
              <a:rPr lang="fr-FR" sz="1200" dirty="0">
                <a:solidFill>
                  <a:srgbClr val="FF6600"/>
                </a:solidFill>
                <a:latin typeface="Helvetica 55 Roman" panose="020B0604020202020204" pitchFamily="34" charset="0"/>
              </a:rPr>
              <a:t>parlent avec les mains devant la bouche</a:t>
            </a:r>
            <a:r>
              <a:rPr lang="fr-FR" sz="1200" dirty="0">
                <a:latin typeface="Helvetica 55 Roman" panose="020B0604020202020204" pitchFamily="34" charset="0"/>
              </a:rPr>
              <a:t>.</a:t>
            </a:r>
          </a:p>
          <a:p>
            <a:pPr>
              <a:defRPr/>
            </a:pPr>
            <a:r>
              <a:rPr lang="fr-FR" sz="1200" dirty="0">
                <a:latin typeface="Helvetica 55 Roman" panose="020B0604020202020204" pitchFamily="34" charset="0"/>
              </a:rPr>
              <a:t>En présence d’entendants quand </a:t>
            </a:r>
            <a:r>
              <a:rPr lang="fr-FR" sz="1200" dirty="0">
                <a:solidFill>
                  <a:srgbClr val="FF6600"/>
                </a:solidFill>
                <a:latin typeface="Helvetica 55 Roman" panose="020B0604020202020204" pitchFamily="34" charset="0"/>
              </a:rPr>
              <a:t>tous se mettent à rigoler</a:t>
            </a:r>
            <a:r>
              <a:rPr lang="fr-FR" sz="1200" dirty="0">
                <a:latin typeface="Helvetica 55 Roman" panose="020B0604020202020204" pitchFamily="34" charset="0"/>
              </a:rPr>
              <a:t>, il a toujours des doutes : « </a:t>
            </a:r>
            <a:r>
              <a:rPr lang="fr-FR" sz="1200" dirty="0">
                <a:solidFill>
                  <a:srgbClr val="FF6600"/>
                </a:solidFill>
                <a:latin typeface="Helvetica 55 Roman" panose="020B0604020202020204" pitchFamily="34" charset="0"/>
              </a:rPr>
              <a:t>Est-ce qu’ils se moquent de moi </a:t>
            </a:r>
            <a:r>
              <a:rPr lang="fr-FR" sz="1200" dirty="0">
                <a:latin typeface="Helvetica 55 Roman" panose="020B0604020202020204" pitchFamily="34" charset="0"/>
              </a:rPr>
              <a:t>? »</a:t>
            </a:r>
          </a:p>
          <a:p>
            <a:pPr>
              <a:defRPr/>
            </a:pPr>
            <a:r>
              <a:rPr lang="fr-FR" sz="1200" dirty="0">
                <a:latin typeface="Helvetica 55 Roman" panose="020B0604020202020204" pitchFamily="34" charset="0"/>
              </a:rPr>
              <a:t>Fan de films français, il a du mal à trouver des dvd proposant également </a:t>
            </a:r>
            <a:r>
              <a:rPr lang="fr-FR" sz="1200" dirty="0">
                <a:solidFill>
                  <a:srgbClr val="FF6600"/>
                </a:solidFill>
                <a:latin typeface="Helvetica 55 Roman" panose="020B0604020202020204" pitchFamily="34" charset="0"/>
              </a:rPr>
              <a:t>un sous-titrage en français </a:t>
            </a:r>
            <a:r>
              <a:rPr lang="fr-FR" sz="1200" dirty="0">
                <a:latin typeface="Helvetica 55 Roman" panose="020B0604020202020204" pitchFamily="34" charset="0"/>
              </a:rPr>
              <a:t>(vs langues étrangères).</a:t>
            </a:r>
          </a:p>
        </p:txBody>
      </p:sp>
      <p:pic>
        <p:nvPicPr>
          <p:cNvPr id="116741" name="Image 4">
            <a:extLst>
              <a:ext uri="{FF2B5EF4-FFF2-40B4-BE49-F238E27FC236}">
                <a16:creationId xmlns:a16="http://schemas.microsoft.com/office/drawing/2014/main" id="{95B6050B-9FAD-4FAF-8190-2D09E18379A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84188"/>
            <a:ext cx="1016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2" name="Groupe 7" descr="picto sourd">
            <a:extLst>
              <a:ext uri="{FF2B5EF4-FFF2-40B4-BE49-F238E27FC236}">
                <a16:creationId xmlns:a16="http://schemas.microsoft.com/office/drawing/2014/main" id="{F1AD0D5B-8646-4AE8-9640-EEA06CD1A3D1}"/>
              </a:ext>
            </a:extLst>
          </p:cNvPr>
          <p:cNvGrpSpPr>
            <a:grpSpLocks/>
          </p:cNvGrpSpPr>
          <p:nvPr/>
        </p:nvGrpSpPr>
        <p:grpSpPr bwMode="auto">
          <a:xfrm>
            <a:off x="2217738" y="681038"/>
            <a:ext cx="654050" cy="574675"/>
            <a:chOff x="8172450" y="123825"/>
            <a:chExt cx="798513" cy="798513"/>
          </a:xfrm>
        </p:grpSpPr>
        <p:grpSp>
          <p:nvGrpSpPr>
            <p:cNvPr id="116744" name="Groupe 9">
              <a:extLst>
                <a:ext uri="{FF2B5EF4-FFF2-40B4-BE49-F238E27FC236}">
                  <a16:creationId xmlns:a16="http://schemas.microsoft.com/office/drawing/2014/main" id="{2CCD534B-3E99-423F-B755-F12A7FF0197D}"/>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3" name="Forme libre 8">
                <a:extLst>
                  <a:ext uri="{FF2B5EF4-FFF2-40B4-BE49-F238E27FC236}">
                    <a16:creationId xmlns:a16="http://schemas.microsoft.com/office/drawing/2014/main" id="{90FA54FC-6C83-4B61-AB3F-BA4949A74D5C}"/>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6748" name="Image 9">
                <a:extLst>
                  <a:ext uri="{FF2B5EF4-FFF2-40B4-BE49-F238E27FC236}">
                    <a16:creationId xmlns:a16="http://schemas.microsoft.com/office/drawing/2014/main" id="{5CB9E9E8-22B4-465E-97B0-A221AD201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Connecteur droit 10">
              <a:extLst>
                <a:ext uri="{FF2B5EF4-FFF2-40B4-BE49-F238E27FC236}">
                  <a16:creationId xmlns:a16="http://schemas.microsoft.com/office/drawing/2014/main" id="{FF3E8AE7-A7DC-40F0-9ECB-89FA00E5C979}"/>
                </a:ext>
              </a:extLst>
            </p:cNvPr>
            <p:cNvCxnSpPr>
              <a:cxnSpLocks/>
            </p:cNvCxnSpPr>
            <p:nvPr/>
          </p:nvCxnSpPr>
          <p:spPr>
            <a:xfrm flipH="1">
              <a:off x="8306181" y="626756"/>
              <a:ext cx="155051"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8A925216-26B6-4E2A-9CFA-69F2C16CD05E}"/>
                </a:ext>
              </a:extLst>
            </p:cNvPr>
            <p:cNvCxnSpPr>
              <a:cxnSpLocks/>
            </p:cNvCxnSpPr>
            <p:nvPr/>
          </p:nvCxnSpPr>
          <p:spPr>
            <a:xfrm flipH="1">
              <a:off x="8571707" y="267204"/>
              <a:ext cx="255834" cy="2492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Image 15" descr="picto pour personne parlant la LSF">
            <a:extLst>
              <a:ext uri="{FF2B5EF4-FFF2-40B4-BE49-F238E27FC236}">
                <a16:creationId xmlns:a16="http://schemas.microsoft.com/office/drawing/2014/main" id="{8B8D21AB-7600-4DE5-9D7B-76E171F3C3B4}"/>
              </a:ext>
            </a:extLst>
          </p:cNvPr>
          <p:cNvPicPr>
            <a:picLocks noChangeAspect="1"/>
          </p:cNvPicPr>
          <p:nvPr/>
        </p:nvPicPr>
        <p:blipFill>
          <a:blip r:embed="rId5">
            <a:duotone>
              <a:schemeClr val="bg2">
                <a:shade val="45000"/>
                <a:satMod val="135000"/>
              </a:schemeClr>
              <a:prstClr val="white"/>
            </a:duotone>
          </a:blip>
          <a:stretch>
            <a:fillRect/>
          </a:stretch>
        </p:blipFill>
        <p:spPr>
          <a:xfrm>
            <a:off x="3094577" y="612018"/>
            <a:ext cx="757344" cy="757344"/>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e 2">
            <a:extLst>
              <a:ext uri="{FF2B5EF4-FFF2-40B4-BE49-F238E27FC236}">
                <a16:creationId xmlns:a16="http://schemas.microsoft.com/office/drawing/2014/main" id="{B146479E-9A4A-46C5-BE6B-85A40AAAE8F6}"/>
              </a:ext>
            </a:extLst>
          </p:cNvPr>
          <p:cNvGrpSpPr>
            <a:grpSpLocks/>
          </p:cNvGrpSpPr>
          <p:nvPr/>
        </p:nvGrpSpPr>
        <p:grpSpPr bwMode="auto">
          <a:xfrm>
            <a:off x="50800" y="331788"/>
            <a:ext cx="9058275" cy="4479925"/>
            <a:chOff x="50800" y="331788"/>
            <a:chExt cx="9058275" cy="4479925"/>
          </a:xfrm>
        </p:grpSpPr>
        <p:pic>
          <p:nvPicPr>
            <p:cNvPr id="118820" name="Image 9">
              <a:extLst>
                <a:ext uri="{FF2B5EF4-FFF2-40B4-BE49-F238E27FC236}">
                  <a16:creationId xmlns:a16="http://schemas.microsoft.com/office/drawing/2014/main" id="{BA654671-D91E-44A8-AA19-59A67E454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331788"/>
              <a:ext cx="90582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1" name="Espace réservé du contenu 10">
              <a:extLst>
                <a:ext uri="{FF2B5EF4-FFF2-40B4-BE49-F238E27FC236}">
                  <a16:creationId xmlns:a16="http://schemas.microsoft.com/office/drawing/2014/main" id="{16C85792-A691-4F83-BFC6-D5A505A51545}"/>
                </a:ext>
              </a:extLst>
            </p:cNvPr>
            <p:cNvPicPr>
              <a:picLocks noChangeArrowheads="1"/>
            </p:cNvPicPr>
            <p:nvPr/>
          </p:nvPicPr>
          <p:blipFill>
            <a:blip r:embed="rId4">
              <a:extLst>
                <a:ext uri="{28A0092B-C50C-407E-A947-70E740481C1C}">
                  <a14:useLocalDpi xmlns:a14="http://schemas.microsoft.com/office/drawing/2010/main" val="0"/>
                </a:ext>
              </a:extLst>
            </a:blip>
            <a:srcRect t="4005" b="15100"/>
            <a:stretch>
              <a:fillRect/>
            </a:stretch>
          </p:blipFill>
          <p:spPr bwMode="auto">
            <a:xfrm>
              <a:off x="3044825" y="781050"/>
              <a:ext cx="3328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Espace réservé du contenu 6">
            <a:extLst>
              <a:ext uri="{FF2B5EF4-FFF2-40B4-BE49-F238E27FC236}">
                <a16:creationId xmlns:a16="http://schemas.microsoft.com/office/drawing/2014/main" id="{40C66CBB-0C0E-4716-BA48-05F9C6E44A3B}"/>
              </a:ext>
            </a:extLst>
          </p:cNvPr>
          <p:cNvPicPr>
            <a:picLocks noGrp="1" noChangeAspect="1"/>
          </p:cNvPicPr>
          <p:nvPr>
            <p:ph sz="quarter" idx="12"/>
          </p:nvPr>
        </p:nvPicPr>
        <p:blipFill>
          <a:blip r:embed="rId5"/>
          <a:stretch>
            <a:fillRect/>
          </a:stretch>
        </p:blipFill>
        <p:spPr>
          <a:xfrm>
            <a:off x="-33338" y="5356225"/>
            <a:ext cx="4033838" cy="2049463"/>
          </a:xfrm>
        </p:spPr>
      </p:pic>
      <p:sp>
        <p:nvSpPr>
          <p:cNvPr id="2" name="Titre 1">
            <a:extLst>
              <a:ext uri="{FF2B5EF4-FFF2-40B4-BE49-F238E27FC236}">
                <a16:creationId xmlns:a16="http://schemas.microsoft.com/office/drawing/2014/main" id="{9FBE2751-81B3-4D52-8F56-8213BDE502A7}"/>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118789" name="Image 33">
            <a:extLst>
              <a:ext uri="{FF2B5EF4-FFF2-40B4-BE49-F238E27FC236}">
                <a16:creationId xmlns:a16="http://schemas.microsoft.com/office/drawing/2014/main" id="{F35225CE-8D0A-4A52-895D-FF1333A04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90" name="Groupe 27">
            <a:extLst>
              <a:ext uri="{FF2B5EF4-FFF2-40B4-BE49-F238E27FC236}">
                <a16:creationId xmlns:a16="http://schemas.microsoft.com/office/drawing/2014/main" id="{8DDFD679-3C34-4341-B0DF-AD2AC8BC286A}"/>
              </a:ext>
            </a:extLst>
          </p:cNvPr>
          <p:cNvGrpSpPr>
            <a:grpSpLocks/>
          </p:cNvGrpSpPr>
          <p:nvPr/>
        </p:nvGrpSpPr>
        <p:grpSpPr bwMode="auto">
          <a:xfrm>
            <a:off x="1155700" y="3514725"/>
            <a:ext cx="1030288" cy="852488"/>
            <a:chOff x="9214172" y="504732"/>
            <a:chExt cx="1810840" cy="1366580"/>
          </a:xfrm>
        </p:grpSpPr>
        <p:cxnSp>
          <p:nvCxnSpPr>
            <p:cNvPr id="59" name="Connecteur droit 58">
              <a:extLst>
                <a:ext uri="{FF2B5EF4-FFF2-40B4-BE49-F238E27FC236}">
                  <a16:creationId xmlns:a16="http://schemas.microsoft.com/office/drawing/2014/main" id="{99AAC6C9-6435-49A4-89D8-FCE473256FCA}"/>
                </a:ext>
              </a:extLst>
            </p:cNvPr>
            <p:cNvCxnSpPr/>
            <p:nvPr/>
          </p:nvCxnSpPr>
          <p:spPr>
            <a:xfrm flipH="1">
              <a:off x="9222543" y="535270"/>
              <a:ext cx="1802469" cy="12647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415B78A-4AE0-4D85-8113-FF52E5C29FBF}"/>
                </a:ext>
              </a:extLst>
            </p:cNvPr>
            <p:cNvCxnSpPr>
              <a:cxnSpLocks/>
            </p:cNvCxnSpPr>
            <p:nvPr/>
          </p:nvCxnSpPr>
          <p:spPr>
            <a:xfrm flipH="1" flipV="1">
              <a:off x="9214172" y="504732"/>
              <a:ext cx="1802469"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1" name="Groupe 27">
            <a:extLst>
              <a:ext uri="{FF2B5EF4-FFF2-40B4-BE49-F238E27FC236}">
                <a16:creationId xmlns:a16="http://schemas.microsoft.com/office/drawing/2014/main" id="{BEF0F69E-4401-464A-BBEE-AD01B67CBDB6}"/>
              </a:ext>
            </a:extLst>
          </p:cNvPr>
          <p:cNvGrpSpPr>
            <a:grpSpLocks/>
          </p:cNvGrpSpPr>
          <p:nvPr/>
        </p:nvGrpSpPr>
        <p:grpSpPr bwMode="auto">
          <a:xfrm>
            <a:off x="7805738" y="3754438"/>
            <a:ext cx="1287462" cy="788987"/>
            <a:chOff x="9214172" y="504732"/>
            <a:chExt cx="1810840" cy="1366580"/>
          </a:xfrm>
        </p:grpSpPr>
        <p:cxnSp>
          <p:nvCxnSpPr>
            <p:cNvPr id="65" name="Connecteur droit 64">
              <a:extLst>
                <a:ext uri="{FF2B5EF4-FFF2-40B4-BE49-F238E27FC236}">
                  <a16:creationId xmlns:a16="http://schemas.microsoft.com/office/drawing/2014/main" id="{E5246D40-3244-41F1-8B0A-3BFB8315C60C}"/>
                </a:ext>
              </a:extLst>
            </p:cNvPr>
            <p:cNvCxnSpPr/>
            <p:nvPr/>
          </p:nvCxnSpPr>
          <p:spPr>
            <a:xfrm flipH="1">
              <a:off x="9223103" y="537728"/>
              <a:ext cx="1801909" cy="1262093"/>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60B20C87-F0C6-44A1-853A-EBEEA8A71470}"/>
                </a:ext>
              </a:extLst>
            </p:cNvPr>
            <p:cNvCxnSpPr>
              <a:cxnSpLocks/>
            </p:cNvCxnSpPr>
            <p:nvPr/>
          </p:nvCxnSpPr>
          <p:spPr>
            <a:xfrm flipH="1" flipV="1">
              <a:off x="9214172" y="504732"/>
              <a:ext cx="180190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8792" name="Groupe 24" descr="picto surdité">
            <a:extLst>
              <a:ext uri="{FF2B5EF4-FFF2-40B4-BE49-F238E27FC236}">
                <a16:creationId xmlns:a16="http://schemas.microsoft.com/office/drawing/2014/main" id="{0BF8E20E-37F4-4899-A769-5DCF25BA91EC}"/>
              </a:ext>
            </a:extLst>
          </p:cNvPr>
          <p:cNvGrpSpPr>
            <a:grpSpLocks/>
          </p:cNvGrpSpPr>
          <p:nvPr/>
        </p:nvGrpSpPr>
        <p:grpSpPr bwMode="auto">
          <a:xfrm>
            <a:off x="8308975" y="146050"/>
            <a:ext cx="655638" cy="574675"/>
            <a:chOff x="8172450" y="123825"/>
            <a:chExt cx="798513" cy="798513"/>
          </a:xfrm>
        </p:grpSpPr>
        <p:grpSp>
          <p:nvGrpSpPr>
            <p:cNvPr id="118811" name="Groupe 25">
              <a:extLst>
                <a:ext uri="{FF2B5EF4-FFF2-40B4-BE49-F238E27FC236}">
                  <a16:creationId xmlns:a16="http://schemas.microsoft.com/office/drawing/2014/main" id="{F27C13AA-E6E8-413C-8781-FD348DDEF857}"/>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29" name="Forme libre 8">
                <a:extLst>
                  <a:ext uri="{FF2B5EF4-FFF2-40B4-BE49-F238E27FC236}">
                    <a16:creationId xmlns:a16="http://schemas.microsoft.com/office/drawing/2014/main" id="{2D33E6CF-0E94-4A1F-8513-BF65473D9629}"/>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15" name="Image 9">
                <a:extLst>
                  <a:ext uri="{FF2B5EF4-FFF2-40B4-BE49-F238E27FC236}">
                    <a16:creationId xmlns:a16="http://schemas.microsoft.com/office/drawing/2014/main" id="{D8DB149B-AEB7-406A-BE92-C5FA1BF93B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Connecteur droit 26">
              <a:extLst>
                <a:ext uri="{FF2B5EF4-FFF2-40B4-BE49-F238E27FC236}">
                  <a16:creationId xmlns:a16="http://schemas.microsoft.com/office/drawing/2014/main" id="{D4E1FEF1-FD56-48BB-ADF5-54FC3E40072C}"/>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42552350-2B7B-4EEC-ABC8-9C92FF5AFCDC}"/>
                </a:ext>
              </a:extLst>
            </p:cNvPr>
            <p:cNvCxnSpPr>
              <a:cxnSpLocks/>
            </p:cNvCxnSpPr>
            <p:nvPr/>
          </p:nvCxnSpPr>
          <p:spPr>
            <a:xfrm flipH="1">
              <a:off x="8570739" y="267205"/>
              <a:ext cx="257149"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793" name="Groupe 27">
            <a:extLst>
              <a:ext uri="{FF2B5EF4-FFF2-40B4-BE49-F238E27FC236}">
                <a16:creationId xmlns:a16="http://schemas.microsoft.com/office/drawing/2014/main" id="{A2D6DD95-C967-4B28-BAC8-5952AC55E00A}"/>
              </a:ext>
            </a:extLst>
          </p:cNvPr>
          <p:cNvGrpSpPr>
            <a:grpSpLocks/>
          </p:cNvGrpSpPr>
          <p:nvPr/>
        </p:nvGrpSpPr>
        <p:grpSpPr bwMode="auto">
          <a:xfrm>
            <a:off x="3419475" y="866775"/>
            <a:ext cx="2552700" cy="1763713"/>
            <a:chOff x="9214172" y="504732"/>
            <a:chExt cx="1810840" cy="1366580"/>
          </a:xfrm>
        </p:grpSpPr>
        <p:cxnSp>
          <p:nvCxnSpPr>
            <p:cNvPr id="32" name="Connecteur droit 31">
              <a:extLst>
                <a:ext uri="{FF2B5EF4-FFF2-40B4-BE49-F238E27FC236}">
                  <a16:creationId xmlns:a16="http://schemas.microsoft.com/office/drawing/2014/main" id="{8669647D-4434-45C6-80C1-636BB4A13033}"/>
                </a:ext>
              </a:extLst>
            </p:cNvPr>
            <p:cNvCxnSpPr/>
            <p:nvPr/>
          </p:nvCxnSpPr>
          <p:spPr>
            <a:xfrm flipH="1">
              <a:off x="9222055" y="535484"/>
              <a:ext cx="1802957" cy="12644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FAB84D52-56DB-4F57-9360-BE8338952FD8}"/>
                </a:ext>
              </a:extLst>
            </p:cNvPr>
            <p:cNvCxnSpPr>
              <a:cxnSpLocks/>
            </p:cNvCxnSpPr>
            <p:nvPr/>
          </p:nvCxnSpPr>
          <p:spPr>
            <a:xfrm flipH="1" flipV="1">
              <a:off x="9214172" y="504732"/>
              <a:ext cx="1802957"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4" name="Groupe 24" descr="picto surdité">
            <a:extLst>
              <a:ext uri="{FF2B5EF4-FFF2-40B4-BE49-F238E27FC236}">
                <a16:creationId xmlns:a16="http://schemas.microsoft.com/office/drawing/2014/main" id="{54B0F85E-FD3A-46B0-BB66-919E7D862BF5}"/>
              </a:ext>
            </a:extLst>
          </p:cNvPr>
          <p:cNvGrpSpPr>
            <a:grpSpLocks/>
          </p:cNvGrpSpPr>
          <p:nvPr/>
        </p:nvGrpSpPr>
        <p:grpSpPr bwMode="auto">
          <a:xfrm>
            <a:off x="5191125" y="1398588"/>
            <a:ext cx="655638" cy="574675"/>
            <a:chOff x="8172450" y="123825"/>
            <a:chExt cx="798513" cy="798513"/>
          </a:xfrm>
        </p:grpSpPr>
        <p:grpSp>
          <p:nvGrpSpPr>
            <p:cNvPr id="118804" name="Groupe 25">
              <a:extLst>
                <a:ext uri="{FF2B5EF4-FFF2-40B4-BE49-F238E27FC236}">
                  <a16:creationId xmlns:a16="http://schemas.microsoft.com/office/drawing/2014/main" id="{ED06ED68-36E3-4B89-A357-58347F449F42}"/>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40" name="Forme libre 8">
                <a:extLst>
                  <a:ext uri="{FF2B5EF4-FFF2-40B4-BE49-F238E27FC236}">
                    <a16:creationId xmlns:a16="http://schemas.microsoft.com/office/drawing/2014/main" id="{0189A695-458F-4D1D-8A6E-6C7104AA082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08" name="Image 9">
                <a:extLst>
                  <a:ext uri="{FF2B5EF4-FFF2-40B4-BE49-F238E27FC236}">
                    <a16:creationId xmlns:a16="http://schemas.microsoft.com/office/drawing/2014/main" id="{A4503E21-92BB-4C47-9821-4771E070A1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Connecteur droit 37">
              <a:extLst>
                <a:ext uri="{FF2B5EF4-FFF2-40B4-BE49-F238E27FC236}">
                  <a16:creationId xmlns:a16="http://schemas.microsoft.com/office/drawing/2014/main" id="{76A1B0A5-82E1-4D13-A880-66906764342F}"/>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7D7C14C3-7E04-4305-815D-14624B32E93E}"/>
                </a:ext>
              </a:extLst>
            </p:cNvPr>
            <p:cNvCxnSpPr>
              <a:cxnSpLocks/>
            </p:cNvCxnSpPr>
            <p:nvPr/>
          </p:nvCxnSpPr>
          <p:spPr>
            <a:xfrm flipH="1">
              <a:off x="8570739" y="267204"/>
              <a:ext cx="257149" cy="2492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795" name="Groupe 27">
            <a:extLst>
              <a:ext uri="{FF2B5EF4-FFF2-40B4-BE49-F238E27FC236}">
                <a16:creationId xmlns:a16="http://schemas.microsoft.com/office/drawing/2014/main" id="{C8DA206F-5092-4430-B1BD-494178F25472}"/>
              </a:ext>
            </a:extLst>
          </p:cNvPr>
          <p:cNvGrpSpPr>
            <a:grpSpLocks/>
          </p:cNvGrpSpPr>
          <p:nvPr/>
        </p:nvGrpSpPr>
        <p:grpSpPr bwMode="auto">
          <a:xfrm>
            <a:off x="3403600" y="3467100"/>
            <a:ext cx="1030288" cy="852488"/>
            <a:chOff x="9214172" y="504732"/>
            <a:chExt cx="1810840" cy="1366580"/>
          </a:xfrm>
        </p:grpSpPr>
        <p:cxnSp>
          <p:nvCxnSpPr>
            <p:cNvPr id="31" name="Connecteur droit 30">
              <a:extLst>
                <a:ext uri="{FF2B5EF4-FFF2-40B4-BE49-F238E27FC236}">
                  <a16:creationId xmlns:a16="http://schemas.microsoft.com/office/drawing/2014/main" id="{CD9AD88F-0996-4F96-B533-179EFC92165A}"/>
                </a:ext>
              </a:extLst>
            </p:cNvPr>
            <p:cNvCxnSpPr/>
            <p:nvPr/>
          </p:nvCxnSpPr>
          <p:spPr>
            <a:xfrm flipH="1">
              <a:off x="9222543" y="535270"/>
              <a:ext cx="1802469" cy="12647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A20F5749-BD45-49E4-8A46-C7F9D0A85CE8}"/>
                </a:ext>
              </a:extLst>
            </p:cNvPr>
            <p:cNvCxnSpPr>
              <a:cxnSpLocks/>
            </p:cNvCxnSpPr>
            <p:nvPr/>
          </p:nvCxnSpPr>
          <p:spPr>
            <a:xfrm flipH="1" flipV="1">
              <a:off x="9214172" y="504732"/>
              <a:ext cx="1802469"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6" name="Groupe 24" descr="picto surdité">
            <a:extLst>
              <a:ext uri="{FF2B5EF4-FFF2-40B4-BE49-F238E27FC236}">
                <a16:creationId xmlns:a16="http://schemas.microsoft.com/office/drawing/2014/main" id="{2A3279D5-96B3-46BF-99C0-7542666CD085}"/>
              </a:ext>
            </a:extLst>
          </p:cNvPr>
          <p:cNvGrpSpPr>
            <a:grpSpLocks/>
          </p:cNvGrpSpPr>
          <p:nvPr/>
        </p:nvGrpSpPr>
        <p:grpSpPr bwMode="auto">
          <a:xfrm>
            <a:off x="4243388" y="3514725"/>
            <a:ext cx="657225" cy="574675"/>
            <a:chOff x="8172450" y="123825"/>
            <a:chExt cx="798513" cy="798513"/>
          </a:xfrm>
        </p:grpSpPr>
        <p:grpSp>
          <p:nvGrpSpPr>
            <p:cNvPr id="118797" name="Groupe 25">
              <a:extLst>
                <a:ext uri="{FF2B5EF4-FFF2-40B4-BE49-F238E27FC236}">
                  <a16:creationId xmlns:a16="http://schemas.microsoft.com/office/drawing/2014/main" id="{A78DE686-80B4-4D57-B63E-1DC73015F81A}"/>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42" name="Forme libre 8">
                <a:extLst>
                  <a:ext uri="{FF2B5EF4-FFF2-40B4-BE49-F238E27FC236}">
                    <a16:creationId xmlns:a16="http://schemas.microsoft.com/office/drawing/2014/main" id="{FA70E798-4BC9-43B9-A85A-E39DEB49F98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01" name="Image 9">
                <a:extLst>
                  <a:ext uri="{FF2B5EF4-FFF2-40B4-BE49-F238E27FC236}">
                    <a16:creationId xmlns:a16="http://schemas.microsoft.com/office/drawing/2014/main" id="{5CBAF16F-E52A-454F-8F15-6EA20B610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7" name="Connecteur droit 36">
              <a:extLst>
                <a:ext uri="{FF2B5EF4-FFF2-40B4-BE49-F238E27FC236}">
                  <a16:creationId xmlns:a16="http://schemas.microsoft.com/office/drawing/2014/main" id="{E0117990-3378-415F-88DF-8D6F179AB662}"/>
                </a:ext>
              </a:extLst>
            </p:cNvPr>
            <p:cNvCxnSpPr>
              <a:cxnSpLocks/>
            </p:cNvCxnSpPr>
            <p:nvPr/>
          </p:nvCxnSpPr>
          <p:spPr>
            <a:xfrm flipH="1">
              <a:off x="8305535" y="626756"/>
              <a:ext cx="154302"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65A021B6-377B-4D04-8E07-4B76133FDB69}"/>
                </a:ext>
              </a:extLst>
            </p:cNvPr>
            <p:cNvCxnSpPr>
              <a:cxnSpLocks/>
            </p:cNvCxnSpPr>
            <p:nvPr/>
          </p:nvCxnSpPr>
          <p:spPr>
            <a:xfrm flipH="1">
              <a:off x="8569778" y="267205"/>
              <a:ext cx="258456"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a:extLst>
              <a:ext uri="{FF2B5EF4-FFF2-40B4-BE49-F238E27FC236}">
                <a16:creationId xmlns:a16="http://schemas.microsoft.com/office/drawing/2014/main" id="{503BA030-CD60-42AA-B810-1D90D03B7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8" y="1946275"/>
            <a:ext cx="5451475" cy="242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a:extLst>
              <a:ext uri="{FF2B5EF4-FFF2-40B4-BE49-F238E27FC236}">
                <a16:creationId xmlns:a16="http://schemas.microsoft.com/office/drawing/2014/main" id="{2643CE84-1690-4D76-AC2C-2E2DFC2BAA61}"/>
              </a:ext>
            </a:extLst>
          </p:cNvPr>
          <p:cNvSpPr>
            <a:spLocks noGrp="1"/>
          </p:cNvSpPr>
          <p:nvPr>
            <p:ph type="title"/>
          </p:nvPr>
        </p:nvSpPr>
        <p:spPr>
          <a:xfrm>
            <a:off x="827088" y="268288"/>
            <a:ext cx="8066087" cy="742950"/>
          </a:xfrm>
        </p:spPr>
        <p:txBody>
          <a:bodyPr/>
          <a:lstStyle/>
          <a:p>
            <a:pPr>
              <a:defRPr/>
            </a:pPr>
            <a:r>
              <a:rPr lang="fr-FR" sz="1800" dirty="0">
                <a:solidFill>
                  <a:schemeClr val="bg2"/>
                </a:solidFill>
              </a:rPr>
              <a:t>Comprendre l’aménagement de la communication à distance </a:t>
            </a:r>
            <a:br>
              <a:rPr lang="fr-FR" sz="1800" dirty="0">
                <a:solidFill>
                  <a:schemeClr val="bg2"/>
                </a:solidFill>
              </a:rPr>
            </a:br>
            <a:r>
              <a:rPr lang="fr-FR" sz="1800" dirty="0">
                <a:solidFill>
                  <a:schemeClr val="bg2"/>
                </a:solidFill>
              </a:rPr>
              <a:t>entre 2 personnes</a:t>
            </a:r>
          </a:p>
        </p:txBody>
      </p:sp>
      <p:pic>
        <p:nvPicPr>
          <p:cNvPr id="42" name="Picture 5">
            <a:extLst>
              <a:ext uri="{FF2B5EF4-FFF2-40B4-BE49-F238E27FC236}">
                <a16:creationId xmlns:a16="http://schemas.microsoft.com/office/drawing/2014/main" id="{A1CA8277-BDFD-4A0D-AC6F-B234D712D562}"/>
              </a:ext>
            </a:extLst>
          </p:cNvPr>
          <p:cNvPicPr>
            <a:picLocks noChangeAspect="1" noChangeArrowheads="1"/>
          </p:cNvPicPr>
          <p:nvPr/>
        </p:nvPicPr>
        <p:blipFill>
          <a:blip r:embed="rId4" cstate="email"/>
          <a:srcRect/>
          <a:stretch>
            <a:fillRect/>
          </a:stretch>
        </p:blipFill>
        <p:spPr bwMode="auto">
          <a:xfrm>
            <a:off x="518352" y="1803501"/>
            <a:ext cx="1104422" cy="1232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20837" name="Groupe 27">
            <a:extLst>
              <a:ext uri="{FF2B5EF4-FFF2-40B4-BE49-F238E27FC236}">
                <a16:creationId xmlns:a16="http://schemas.microsoft.com/office/drawing/2014/main" id="{064A2DCD-DCE3-4EB3-9DBA-63AD956D7B0B}"/>
              </a:ext>
            </a:extLst>
          </p:cNvPr>
          <p:cNvGrpSpPr>
            <a:grpSpLocks/>
          </p:cNvGrpSpPr>
          <p:nvPr/>
        </p:nvGrpSpPr>
        <p:grpSpPr bwMode="auto">
          <a:xfrm>
            <a:off x="696913" y="1347788"/>
            <a:ext cx="7508875" cy="2732087"/>
            <a:chOff x="1030830" y="1444301"/>
            <a:chExt cx="4921810" cy="1501148"/>
          </a:xfrm>
        </p:grpSpPr>
        <p:pic>
          <p:nvPicPr>
            <p:cNvPr id="39" name="Image 38">
              <a:extLst>
                <a:ext uri="{FF2B5EF4-FFF2-40B4-BE49-F238E27FC236}">
                  <a16:creationId xmlns:a16="http://schemas.microsoft.com/office/drawing/2014/main" id="{AAE9068B-08D2-4768-812B-5CC3F1CEB27E}"/>
                </a:ext>
              </a:extLst>
            </p:cNvPr>
            <p:cNvPicPr>
              <a:picLocks noChangeAspect="1"/>
            </p:cNvPicPr>
            <p:nvPr/>
          </p:nvPicPr>
          <p:blipFill rotWithShape="1">
            <a:blip r:embed="rId5"/>
            <a:srcRect l="26973" t="8206" r="16253" b="22619"/>
            <a:stretch/>
          </p:blipFill>
          <p:spPr>
            <a:xfrm rot="1832157">
              <a:off x="2086990" y="2706452"/>
              <a:ext cx="248692" cy="238997"/>
            </a:xfrm>
            <a:prstGeom prst="rect">
              <a:avLst/>
            </a:prstGeom>
            <a:ln w="127000" cap="sq">
              <a:noFill/>
              <a:miter lim="800000"/>
            </a:ln>
            <a:effectLst>
              <a:outerShdw blurRad="57150" dist="50800" dir="2700000" algn="tl" rotWithShape="0">
                <a:srgbClr val="000000">
                  <a:alpha val="40000"/>
                </a:srgbClr>
              </a:outerShdw>
            </a:effectLst>
          </p:spPr>
        </p:pic>
        <p:cxnSp>
          <p:nvCxnSpPr>
            <p:cNvPr id="34" name="Connecteur droit 33">
              <a:extLst>
                <a:ext uri="{FF2B5EF4-FFF2-40B4-BE49-F238E27FC236}">
                  <a16:creationId xmlns:a16="http://schemas.microsoft.com/office/drawing/2014/main" id="{D1B8DBAD-77CB-4A27-8F6B-B3858AE617B1}"/>
                </a:ext>
              </a:extLst>
            </p:cNvPr>
            <p:cNvCxnSpPr>
              <a:cxnSpLocks/>
            </p:cNvCxnSpPr>
            <p:nvPr/>
          </p:nvCxnSpPr>
          <p:spPr>
            <a:xfrm flipH="1" flipV="1">
              <a:off x="1535497" y="2262475"/>
              <a:ext cx="616007" cy="48148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5" name="Image 34">
              <a:extLst>
                <a:ext uri="{FF2B5EF4-FFF2-40B4-BE49-F238E27FC236}">
                  <a16:creationId xmlns:a16="http://schemas.microsoft.com/office/drawing/2014/main" id="{7E4096C7-9290-4D2C-9DE7-009901232870}"/>
                </a:ext>
              </a:extLst>
            </p:cNvPr>
            <p:cNvPicPr>
              <a:picLocks noChangeAspect="1"/>
            </p:cNvPicPr>
            <p:nvPr/>
          </p:nvPicPr>
          <p:blipFill>
            <a:blip r:embed="rId6">
              <a:duotone>
                <a:schemeClr val="bg2">
                  <a:shade val="45000"/>
                  <a:satMod val="135000"/>
                </a:schemeClr>
                <a:prstClr val="white"/>
              </a:duotone>
            </a:blip>
            <a:stretch>
              <a:fillRect/>
            </a:stretch>
          </p:blipFill>
          <p:spPr>
            <a:xfrm>
              <a:off x="1030830" y="1449616"/>
              <a:ext cx="403477" cy="237341"/>
            </a:xfrm>
            <a:prstGeom prst="rect">
              <a:avLst/>
            </a:prstGeom>
          </p:spPr>
        </p:pic>
        <p:pic>
          <p:nvPicPr>
            <p:cNvPr id="36" name="Image 35">
              <a:extLst>
                <a:ext uri="{FF2B5EF4-FFF2-40B4-BE49-F238E27FC236}">
                  <a16:creationId xmlns:a16="http://schemas.microsoft.com/office/drawing/2014/main" id="{8E3E899A-E2C0-4194-9E4B-4D14286219D6}"/>
                </a:ext>
              </a:extLst>
            </p:cNvPr>
            <p:cNvPicPr>
              <a:picLocks noChangeAspect="1"/>
            </p:cNvPicPr>
            <p:nvPr/>
          </p:nvPicPr>
          <p:blipFill>
            <a:blip r:embed="rId7">
              <a:duotone>
                <a:schemeClr val="bg2">
                  <a:shade val="45000"/>
                  <a:satMod val="135000"/>
                </a:schemeClr>
                <a:prstClr val="white"/>
              </a:duotone>
            </a:blip>
            <a:stretch>
              <a:fillRect/>
            </a:stretch>
          </p:blipFill>
          <p:spPr>
            <a:xfrm>
              <a:off x="5693122" y="1444301"/>
              <a:ext cx="259518" cy="335644"/>
            </a:xfrm>
            <a:prstGeom prst="rect">
              <a:avLst/>
            </a:prstGeom>
          </p:spPr>
        </p:pic>
        <p:cxnSp>
          <p:nvCxnSpPr>
            <p:cNvPr id="44" name="Connecteur droit 43">
              <a:extLst>
                <a:ext uri="{FF2B5EF4-FFF2-40B4-BE49-F238E27FC236}">
                  <a16:creationId xmlns:a16="http://schemas.microsoft.com/office/drawing/2014/main" id="{B0B73683-562D-4A12-A759-A392C78C5225}"/>
                </a:ext>
              </a:extLst>
            </p:cNvPr>
            <p:cNvCxnSpPr>
              <a:cxnSpLocks/>
            </p:cNvCxnSpPr>
            <p:nvPr/>
          </p:nvCxnSpPr>
          <p:spPr>
            <a:xfrm flipH="1" flipV="1">
              <a:off x="1451213" y="1924040"/>
              <a:ext cx="490100" cy="111648"/>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120838" name="Picture 2">
            <a:extLst>
              <a:ext uri="{FF2B5EF4-FFF2-40B4-BE49-F238E27FC236}">
                <a16:creationId xmlns:a16="http://schemas.microsoft.com/office/drawing/2014/main" id="{2171641F-F260-472C-9BCF-B3F9A2CF7D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9300" y="2014538"/>
            <a:ext cx="1711325" cy="114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 coins arrondis 4">
            <a:extLst>
              <a:ext uri="{FF2B5EF4-FFF2-40B4-BE49-F238E27FC236}">
                <a16:creationId xmlns:a16="http://schemas.microsoft.com/office/drawing/2014/main" id="{9C672172-299E-4CA7-9E1F-CC80392BE40C}"/>
              </a:ext>
            </a:extLst>
          </p:cNvPr>
          <p:cNvSpPr/>
          <p:nvPr/>
        </p:nvSpPr>
        <p:spPr>
          <a:xfrm>
            <a:off x="3398838" y="1628775"/>
            <a:ext cx="2376487" cy="503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200" dirty="0">
                <a:solidFill>
                  <a:schemeClr val="tx1"/>
                </a:solidFill>
              </a:rPr>
              <a:t>Sur plateforme presta</a:t>
            </a:r>
          </a:p>
          <a:p>
            <a:pPr algn="ctr">
              <a:defRPr/>
            </a:pPr>
            <a:r>
              <a:rPr lang="fr-FR" sz="1200" dirty="0">
                <a:solidFill>
                  <a:schemeClr val="tx1"/>
                </a:solidFill>
              </a:rPr>
              <a:t>ou interprète en télétravail</a:t>
            </a:r>
          </a:p>
        </p:txBody>
      </p:sp>
      <p:grpSp>
        <p:nvGrpSpPr>
          <p:cNvPr id="120840" name="Groupe 12">
            <a:extLst>
              <a:ext uri="{FF2B5EF4-FFF2-40B4-BE49-F238E27FC236}">
                <a16:creationId xmlns:a16="http://schemas.microsoft.com/office/drawing/2014/main" id="{CEA4A0FC-A61C-439E-9DA7-F14380352C2E}"/>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20841" name="Groupe 14">
              <a:extLst>
                <a:ext uri="{FF2B5EF4-FFF2-40B4-BE49-F238E27FC236}">
                  <a16:creationId xmlns:a16="http://schemas.microsoft.com/office/drawing/2014/main" id="{48CF6D8C-9D36-4E37-AC12-818251C58B2D}"/>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8" name="Forme libre 8">
                <a:extLst>
                  <a:ext uri="{FF2B5EF4-FFF2-40B4-BE49-F238E27FC236}">
                    <a16:creationId xmlns:a16="http://schemas.microsoft.com/office/drawing/2014/main" id="{02E85F7F-4424-4CC6-83CB-AC9FD714F09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0845" name="Image 9">
                <a:extLst>
                  <a:ext uri="{FF2B5EF4-FFF2-40B4-BE49-F238E27FC236}">
                    <a16:creationId xmlns:a16="http://schemas.microsoft.com/office/drawing/2014/main" id="{95792571-721F-40E3-B9A1-89AEB43288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Connecteur droit 15">
              <a:extLst>
                <a:ext uri="{FF2B5EF4-FFF2-40B4-BE49-F238E27FC236}">
                  <a16:creationId xmlns:a16="http://schemas.microsoft.com/office/drawing/2014/main" id="{2148D1A9-327D-4FAC-A7B6-D497C8DFFB74}"/>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028D4C7-5123-4978-BEBB-35442DC7879C}"/>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D7D08-8F8C-45CA-B5B8-8A043D5D53B1}"/>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 </a:t>
            </a:r>
            <a:r>
              <a:rPr lang="fr-FR" dirty="0">
                <a:solidFill>
                  <a:srgbClr val="C00000"/>
                </a:solidFill>
              </a:rPr>
              <a:t>Utilisateur déficient auditif</a:t>
            </a:r>
          </a:p>
        </p:txBody>
      </p:sp>
      <p:sp>
        <p:nvSpPr>
          <p:cNvPr id="3" name="Espace réservé du contenu 2">
            <a:extLst>
              <a:ext uri="{FF2B5EF4-FFF2-40B4-BE49-F238E27FC236}">
                <a16:creationId xmlns:a16="http://schemas.microsoft.com/office/drawing/2014/main" id="{D3A89050-58FF-4153-BEB7-6C0BB069AA5C}"/>
              </a:ext>
            </a:extLst>
          </p:cNvPr>
          <p:cNvSpPr>
            <a:spLocks noGrp="1"/>
          </p:cNvSpPr>
          <p:nvPr>
            <p:ph sz="half" idx="1"/>
          </p:nvPr>
        </p:nvSpPr>
        <p:spPr>
          <a:xfrm>
            <a:off x="323850" y="842963"/>
            <a:ext cx="3959225" cy="3671887"/>
          </a:xfrm>
        </p:spPr>
        <p:txBody>
          <a:bodyPr/>
          <a:lstStyle/>
          <a:p>
            <a:pPr eaLnBrk="1" hangingPunct="1">
              <a:spcBef>
                <a:spcPts val="1800"/>
              </a:spcBef>
              <a:spcAft>
                <a:spcPts val="1800"/>
              </a:spcAft>
              <a:defRPr/>
            </a:pPr>
            <a:r>
              <a:rPr lang="fr-FR" altLang="fr-FR" sz="1600" dirty="0">
                <a:solidFill>
                  <a:srgbClr val="F16E00"/>
                </a:solidFill>
                <a:latin typeface="Helvetica 55 Roman" panose="020B0604020202020204" pitchFamily="34" charset="0"/>
                <a:cs typeface="Times New Roman" pitchFamily="18" charset="0"/>
              </a:rPr>
              <a:t>Les alertes visuelles </a:t>
            </a:r>
            <a:r>
              <a:rPr lang="fr-FR" altLang="fr-FR" sz="1600" dirty="0">
                <a:latin typeface="Helvetica 55 Roman" panose="020B0604020202020204" pitchFamily="34" charset="0"/>
                <a:cs typeface="Times New Roman" pitchFamily="18" charset="0"/>
              </a:rPr>
              <a:t>ou les </a:t>
            </a:r>
            <a:r>
              <a:rPr lang="fr-FR" altLang="fr-FR" sz="1600" dirty="0">
                <a:solidFill>
                  <a:srgbClr val="F16E00"/>
                </a:solidFill>
                <a:latin typeface="Helvetica 55 Roman" panose="020B0604020202020204" pitchFamily="34" charset="0"/>
                <a:cs typeface="Times New Roman" pitchFamily="18" charset="0"/>
              </a:rPr>
              <a:t>retours tactiles </a:t>
            </a:r>
            <a:r>
              <a:rPr lang="fr-FR" altLang="fr-FR" sz="1600" dirty="0">
                <a:latin typeface="Helvetica 55 Roman" panose="020B0604020202020204" pitchFamily="34" charset="0"/>
                <a:cs typeface="Times New Roman" pitchFamily="18" charset="0"/>
              </a:rPr>
              <a:t>sur mobile.</a:t>
            </a:r>
          </a:p>
          <a:p>
            <a:pPr eaLnBrk="1" hangingPunct="1">
              <a:spcBef>
                <a:spcPts val="1800"/>
              </a:spcBef>
              <a:spcAft>
                <a:spcPts val="1800"/>
              </a:spcAft>
              <a:defRPr/>
            </a:pPr>
            <a:r>
              <a:rPr lang="fr-FR" altLang="fr-FR" sz="1600" dirty="0">
                <a:solidFill>
                  <a:srgbClr val="F16E00"/>
                </a:solidFill>
                <a:latin typeface="Helvetica 55 Roman" panose="020B0604020202020204" pitchFamily="34" charset="0"/>
                <a:cs typeface="Times New Roman" pitchFamily="18" charset="0"/>
              </a:rPr>
              <a:t>Le sous-titrage </a:t>
            </a:r>
            <a:r>
              <a:rPr lang="fr-FR" altLang="fr-FR" sz="1600" dirty="0">
                <a:latin typeface="Helvetica 55 Roman" panose="020B0604020202020204" pitchFamily="34" charset="0"/>
                <a:cs typeface="Times New Roman" pitchFamily="18" charset="0"/>
              </a:rPr>
              <a:t>des contenus audiovisuels</a:t>
            </a:r>
          </a:p>
          <a:p>
            <a:pPr eaLnBrk="1" hangingPunct="1">
              <a:spcBef>
                <a:spcPts val="1800"/>
              </a:spcBef>
              <a:spcAft>
                <a:spcPts val="1800"/>
              </a:spcAft>
              <a:defRPr/>
            </a:pPr>
            <a:r>
              <a:rPr lang="fr-FR" altLang="fr-FR" sz="1600" dirty="0">
                <a:latin typeface="Helvetica 55 Roman" panose="020B0604020202020204" pitchFamily="34" charset="0"/>
                <a:cs typeface="Times New Roman" pitchFamily="18" charset="0"/>
              </a:rPr>
              <a:t>La </a:t>
            </a:r>
            <a:r>
              <a:rPr lang="fr-FR" altLang="fr-FR" sz="1600" dirty="0">
                <a:solidFill>
                  <a:srgbClr val="F16E00"/>
                </a:solidFill>
                <a:latin typeface="Helvetica 55 Roman" panose="020B0604020202020204" pitchFamily="34" charset="0"/>
                <a:cs typeface="Times New Roman" pitchFamily="18" charset="0"/>
              </a:rPr>
              <a:t>retranscription</a:t>
            </a:r>
            <a:r>
              <a:rPr lang="fr-FR" altLang="fr-FR" sz="1600" dirty="0">
                <a:latin typeface="Helvetica 55 Roman" panose="020B0604020202020204" pitchFamily="34" charset="0"/>
                <a:cs typeface="Times New Roman" pitchFamily="18" charset="0"/>
              </a:rPr>
              <a:t> automatique </a:t>
            </a:r>
            <a:r>
              <a:rPr lang="fr-FR" altLang="fr-FR" sz="1600" dirty="0">
                <a:solidFill>
                  <a:srgbClr val="F16E00"/>
                </a:solidFill>
                <a:latin typeface="Helvetica 55 Roman" panose="020B0604020202020204" pitchFamily="34" charset="0"/>
                <a:cs typeface="Times New Roman" pitchFamily="18" charset="0"/>
              </a:rPr>
              <a:t>des paroles </a:t>
            </a:r>
            <a:r>
              <a:rPr lang="fr-FR" altLang="fr-FR" sz="1600" dirty="0">
                <a:latin typeface="Helvetica 55 Roman" panose="020B0604020202020204" pitchFamily="34" charset="0"/>
                <a:cs typeface="Times New Roman" pitchFamily="18" charset="0"/>
              </a:rPr>
              <a:t>de l’interlocuteur (service AVA, apps </a:t>
            </a:r>
            <a:r>
              <a:rPr lang="fr-FR" altLang="fr-FR" sz="1600" dirty="0" err="1">
                <a:latin typeface="Helvetica 55 Roman" panose="020B0604020202020204" pitchFamily="34" charset="0"/>
                <a:cs typeface="Times New Roman" pitchFamily="18" charset="0"/>
              </a:rPr>
              <a:t>RogerVoice</a:t>
            </a:r>
            <a:r>
              <a:rPr lang="fr-FR" altLang="fr-FR" sz="1600" dirty="0">
                <a:latin typeface="Helvetica 55 Roman" panose="020B0604020202020204" pitchFamily="34" charset="0"/>
                <a:cs typeface="Times New Roman" pitchFamily="18" charset="0"/>
              </a:rPr>
              <a:t>). </a:t>
            </a:r>
          </a:p>
          <a:p>
            <a:pPr eaLnBrk="1" hangingPunct="1">
              <a:spcBef>
                <a:spcPts val="1800"/>
              </a:spcBef>
              <a:spcAft>
                <a:spcPts val="1800"/>
              </a:spcAft>
              <a:defRPr/>
            </a:pPr>
            <a:endParaRPr lang="fr-FR" altLang="fr-FR" sz="1600" dirty="0">
              <a:latin typeface="Helvetica 55 Roman" panose="020B0604020202020204" pitchFamily="34" charset="0"/>
              <a:cs typeface="Times New Roman" pitchFamily="18" charset="0"/>
            </a:endParaRPr>
          </a:p>
          <a:p>
            <a:pPr eaLnBrk="1" hangingPunct="1">
              <a:spcBef>
                <a:spcPts val="1800"/>
              </a:spcBef>
              <a:spcAft>
                <a:spcPts val="600"/>
              </a:spcAft>
              <a:defRPr/>
            </a:pPr>
            <a:endParaRPr lang="fr-FR" altLang="fr-FR" sz="1600" dirty="0">
              <a:latin typeface="Helvetica 55 Roman" panose="020B0604020202020204" pitchFamily="34" charset="0"/>
              <a:cs typeface="Times New Roman" pitchFamily="18" charset="0"/>
            </a:endParaRPr>
          </a:p>
          <a:p>
            <a:pPr eaLnBrk="1" hangingPunct="1">
              <a:spcBef>
                <a:spcPts val="1800"/>
              </a:spcBef>
              <a:defRPr/>
            </a:pPr>
            <a:endParaRPr lang="fr-FR" altLang="fr-FR" sz="1600" dirty="0">
              <a:latin typeface="Helvetica 55 Roman" panose="020B0604020202020204" pitchFamily="34" charset="0"/>
              <a:cs typeface="Times New Roman" pitchFamily="18" charset="0"/>
            </a:endParaRPr>
          </a:p>
          <a:p>
            <a:pPr eaLnBrk="1" hangingPunct="1">
              <a:spcBef>
                <a:spcPts val="1800"/>
              </a:spcBef>
              <a:defRPr/>
            </a:pPr>
            <a:endParaRPr lang="fr-FR" sz="1600" dirty="0">
              <a:latin typeface="Helvetica 55 Roman" panose="020B0604020202020204" pitchFamily="34" charset="0"/>
            </a:endParaRPr>
          </a:p>
        </p:txBody>
      </p:sp>
      <p:pic>
        <p:nvPicPr>
          <p:cNvPr id="9" name="Picture 6" title="Menu accessibilité d'un téléphoine mobile, rubrique audition">
            <a:extLst>
              <a:ext uri="{FF2B5EF4-FFF2-40B4-BE49-F238E27FC236}">
                <a16:creationId xmlns:a16="http://schemas.microsoft.com/office/drawing/2014/main" id="{D7590A41-D47C-480D-AF57-E1F4117D9247}"/>
              </a:ext>
            </a:extLst>
          </p:cNvPr>
          <p:cNvPicPr>
            <a:picLocks noChangeAspect="1" noChangeArrowheads="1"/>
          </p:cNvPicPr>
          <p:nvPr/>
        </p:nvPicPr>
        <p:blipFill rotWithShape="1">
          <a:blip r:embed="rId3"/>
          <a:srcRect b="12644"/>
          <a:stretch/>
        </p:blipFill>
        <p:spPr bwMode="auto">
          <a:xfrm>
            <a:off x="4427538" y="700088"/>
            <a:ext cx="1241425" cy="1577975"/>
          </a:xfrm>
          <a:prstGeom prst="rect">
            <a:avLst/>
          </a:prstGeom>
          <a:noFill/>
          <a:ln>
            <a:noFill/>
          </a:ln>
          <a:effectLst/>
        </p:spPr>
      </p:pic>
      <p:pic>
        <p:nvPicPr>
          <p:cNvPr id="10" name="Picture 4" title="Illustration RogerVoice">
            <a:extLst>
              <a:ext uri="{FF2B5EF4-FFF2-40B4-BE49-F238E27FC236}">
                <a16:creationId xmlns:a16="http://schemas.microsoft.com/office/drawing/2014/main" id="{E103C4A4-C27B-4CE0-8577-7D906DE3B129}"/>
              </a:ext>
            </a:extLst>
          </p:cNvPr>
          <p:cNvPicPr>
            <a:picLocks noChangeAspect="1" noChangeArrowheads="1"/>
          </p:cNvPicPr>
          <p:nvPr/>
        </p:nvPicPr>
        <p:blipFill rotWithShape="1">
          <a:blip r:embed="rId4"/>
          <a:srcRect l="24707" r="24372"/>
          <a:stretch/>
        </p:blipFill>
        <p:spPr bwMode="auto">
          <a:xfrm>
            <a:off x="3222625" y="3043238"/>
            <a:ext cx="1825625" cy="2016125"/>
          </a:xfrm>
          <a:prstGeom prst="rect">
            <a:avLst/>
          </a:prstGeom>
          <a:noFill/>
        </p:spPr>
      </p:pic>
      <p:pic>
        <p:nvPicPr>
          <p:cNvPr id="8" name="Espace réservé du contenu 7" title="Illustration d'une vidéo Orange sous-titrée">
            <a:extLst>
              <a:ext uri="{FF2B5EF4-FFF2-40B4-BE49-F238E27FC236}">
                <a16:creationId xmlns:a16="http://schemas.microsoft.com/office/drawing/2014/main" id="{FBF98320-210E-4D88-843C-E2E02FC24A81}"/>
              </a:ext>
            </a:extLst>
          </p:cNvPr>
          <p:cNvPicPr>
            <a:picLocks noGrp="1" noChangeAspect="1"/>
          </p:cNvPicPr>
          <p:nvPr>
            <p:ph sz="half" idx="10"/>
          </p:nvPr>
        </p:nvPicPr>
        <p:blipFill>
          <a:blip r:embed="rId5"/>
          <a:stretch>
            <a:fillRect/>
          </a:stretch>
        </p:blipFill>
        <p:spPr>
          <a:xfrm>
            <a:off x="5922963" y="1254125"/>
            <a:ext cx="2714625" cy="1595438"/>
          </a:xfrm>
        </p:spPr>
      </p:pic>
      <p:pic>
        <p:nvPicPr>
          <p:cNvPr id="122887" name="Espace réservé du contenu 11" descr="AVA">
            <a:extLst>
              <a:ext uri="{FF2B5EF4-FFF2-40B4-BE49-F238E27FC236}">
                <a16:creationId xmlns:a16="http://schemas.microsoft.com/office/drawing/2014/main" id="{7958D77E-B138-487B-9446-4DFF56D95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3092450"/>
            <a:ext cx="27701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88CD72-1FDA-4CD7-A5D9-C1C426CA5D6F}"/>
              </a:ext>
            </a:extLst>
          </p:cNvPr>
          <p:cNvSpPr>
            <a:spLocks noGrp="1"/>
          </p:cNvSpPr>
          <p:nvPr>
            <p:ph type="title"/>
          </p:nvPr>
        </p:nvSpPr>
        <p:spPr>
          <a:xfrm>
            <a:off x="827088" y="268288"/>
            <a:ext cx="8066087" cy="742950"/>
          </a:xfrm>
        </p:spPr>
        <p:txBody>
          <a:bodyPr/>
          <a:lstStyle/>
          <a:p>
            <a:pPr eaLnBrk="1" hangingPunct="1">
              <a:defRPr/>
            </a:pPr>
            <a:r>
              <a:rPr lang="fr-FR" dirty="0">
                <a:solidFill>
                  <a:srgbClr val="FF6600"/>
                </a:solidFill>
              </a:rPr>
              <a:t>Exemples d’aides techniques </a:t>
            </a:r>
            <a:br>
              <a:rPr lang="fr-FR" dirty="0">
                <a:solidFill>
                  <a:srgbClr val="FF6600"/>
                </a:solidFill>
              </a:rPr>
            </a:br>
            <a:r>
              <a:rPr lang="fr-FR" sz="2000" dirty="0">
                <a:solidFill>
                  <a:srgbClr val="FF6600"/>
                </a:solidFill>
              </a:rPr>
              <a:t>Utilisateurs sourds</a:t>
            </a:r>
          </a:p>
        </p:txBody>
      </p:sp>
      <p:sp>
        <p:nvSpPr>
          <p:cNvPr id="3" name="Espace réservé du contenu 2">
            <a:extLst>
              <a:ext uri="{FF2B5EF4-FFF2-40B4-BE49-F238E27FC236}">
                <a16:creationId xmlns:a16="http://schemas.microsoft.com/office/drawing/2014/main" id="{73294A84-ABC6-4DCE-8582-B27B7CDF90CD}"/>
              </a:ext>
            </a:extLst>
          </p:cNvPr>
          <p:cNvSpPr>
            <a:spLocks noGrp="1"/>
          </p:cNvSpPr>
          <p:nvPr>
            <p:ph sz="half" idx="1"/>
          </p:nvPr>
        </p:nvSpPr>
        <p:spPr>
          <a:xfrm>
            <a:off x="182563" y="1100138"/>
            <a:ext cx="5507037" cy="1039812"/>
          </a:xfrm>
        </p:spPr>
        <p:txBody>
          <a:bodyPr/>
          <a:lstStyle/>
          <a:p>
            <a:pPr marL="342900" indent="-342900" eaLnBrk="1" hangingPunct="1">
              <a:buClr>
                <a:srgbClr val="FF6600"/>
              </a:buClr>
              <a:buSzPct val="125000"/>
              <a:buFont typeface="+mj-lt"/>
              <a:buAutoNum type="arabicPeriod"/>
              <a:defRPr/>
            </a:pPr>
            <a:r>
              <a:rPr lang="fr-FR" sz="1600" dirty="0">
                <a:latin typeface="Helvetica 55 Roman" panose="020B0604020202020204" pitchFamily="34" charset="0"/>
              </a:rPr>
              <a:t>Abonnements services de </a:t>
            </a:r>
            <a:r>
              <a:rPr lang="fr-FR" sz="1600" dirty="0" err="1">
                <a:latin typeface="Helvetica 55 Roman" panose="020B0604020202020204" pitchFamily="34" charset="0"/>
              </a:rPr>
              <a:t>vélotypiste</a:t>
            </a:r>
            <a:r>
              <a:rPr lang="fr-FR" sz="1600" dirty="0">
                <a:latin typeface="Helvetica 55 Roman" panose="020B0604020202020204" pitchFamily="34" charset="0"/>
              </a:rPr>
              <a:t> et/ou d’interprète</a:t>
            </a:r>
          </a:p>
          <a:p>
            <a:pPr marL="342900" indent="-342900" eaLnBrk="1" hangingPunct="1">
              <a:buClr>
                <a:srgbClr val="FF6600"/>
              </a:buClr>
              <a:buSzPct val="125000"/>
              <a:buFont typeface="+mj-lt"/>
              <a:buAutoNum type="arabicPeriod"/>
              <a:defRPr/>
            </a:pPr>
            <a:r>
              <a:rPr lang="fr-FR" sz="1600" dirty="0">
                <a:latin typeface="Helvetica 55 Roman" panose="020B0604020202020204" pitchFamily="34" charset="0"/>
              </a:rPr>
              <a:t>Transcription automatique sur logiciels </a:t>
            </a:r>
          </a:p>
          <a:p>
            <a:pPr eaLnBrk="1" hangingPunct="1">
              <a:defRPr/>
            </a:pPr>
            <a:endParaRPr lang="fr-FR" dirty="0">
              <a:latin typeface="Helvetica 55 Roman" panose="020B0604020202020204" pitchFamily="34" charset="0"/>
            </a:endParaRPr>
          </a:p>
        </p:txBody>
      </p:sp>
      <p:grpSp>
        <p:nvGrpSpPr>
          <p:cNvPr id="124932" name="Groupe 4" descr="picto surdité">
            <a:extLst>
              <a:ext uri="{FF2B5EF4-FFF2-40B4-BE49-F238E27FC236}">
                <a16:creationId xmlns:a16="http://schemas.microsoft.com/office/drawing/2014/main" id="{3A94DC40-925B-4A2B-B6D4-4157F0F59A3F}"/>
              </a:ext>
            </a:extLst>
          </p:cNvPr>
          <p:cNvGrpSpPr>
            <a:grpSpLocks/>
          </p:cNvGrpSpPr>
          <p:nvPr/>
        </p:nvGrpSpPr>
        <p:grpSpPr bwMode="auto">
          <a:xfrm>
            <a:off x="8308975" y="146050"/>
            <a:ext cx="655638" cy="574675"/>
            <a:chOff x="8172450" y="123825"/>
            <a:chExt cx="798513" cy="798513"/>
          </a:xfrm>
        </p:grpSpPr>
        <p:grpSp>
          <p:nvGrpSpPr>
            <p:cNvPr id="124948" name="Groupe 5">
              <a:extLst>
                <a:ext uri="{FF2B5EF4-FFF2-40B4-BE49-F238E27FC236}">
                  <a16:creationId xmlns:a16="http://schemas.microsoft.com/office/drawing/2014/main" id="{CAB08767-E653-4AE9-A786-77A8E66A3830}"/>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9" name="Forme libre 8">
                <a:extLst>
                  <a:ext uri="{FF2B5EF4-FFF2-40B4-BE49-F238E27FC236}">
                    <a16:creationId xmlns:a16="http://schemas.microsoft.com/office/drawing/2014/main" id="{5338E433-F80B-407F-AD11-175D47770A3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4952" name="Image 9">
                <a:extLst>
                  <a:ext uri="{FF2B5EF4-FFF2-40B4-BE49-F238E27FC236}">
                    <a16:creationId xmlns:a16="http://schemas.microsoft.com/office/drawing/2014/main" id="{20DF49C0-61A2-4C58-81E9-05DF29333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 name="Connecteur droit 6">
              <a:extLst>
                <a:ext uri="{FF2B5EF4-FFF2-40B4-BE49-F238E27FC236}">
                  <a16:creationId xmlns:a16="http://schemas.microsoft.com/office/drawing/2014/main" id="{E7838710-9EA4-4E9D-A2BE-7BABA561AD08}"/>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48B1F790-6636-40D8-80C4-D6F51BC5BEA4}"/>
                </a:ext>
              </a:extLst>
            </p:cNvPr>
            <p:cNvCxnSpPr>
              <a:cxnSpLocks/>
            </p:cNvCxnSpPr>
            <p:nvPr/>
          </p:nvCxnSpPr>
          <p:spPr>
            <a:xfrm flipH="1">
              <a:off x="8570739" y="267205"/>
              <a:ext cx="257149"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933" name="Groupe 17">
            <a:extLst>
              <a:ext uri="{FF2B5EF4-FFF2-40B4-BE49-F238E27FC236}">
                <a16:creationId xmlns:a16="http://schemas.microsoft.com/office/drawing/2014/main" id="{FF237F12-9518-4B24-B6EE-2CD9E47A2F7C}"/>
              </a:ext>
            </a:extLst>
          </p:cNvPr>
          <p:cNvGrpSpPr>
            <a:grpSpLocks/>
          </p:cNvGrpSpPr>
          <p:nvPr/>
        </p:nvGrpSpPr>
        <p:grpSpPr bwMode="auto">
          <a:xfrm>
            <a:off x="6443663" y="309563"/>
            <a:ext cx="2586037" cy="2519362"/>
            <a:chOff x="5561325" y="2254545"/>
            <a:chExt cx="3277328" cy="3003524"/>
          </a:xfrm>
        </p:grpSpPr>
        <p:pic>
          <p:nvPicPr>
            <p:cNvPr id="124946" name="Picture 3" descr="Copie d'écran du service en mode visio LSF">
              <a:extLst>
                <a:ext uri="{FF2B5EF4-FFF2-40B4-BE49-F238E27FC236}">
                  <a16:creationId xmlns:a16="http://schemas.microsoft.com/office/drawing/2014/main" id="{949AF4CC-22F6-4853-8DC4-4201A0B4E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903" y="2910763"/>
              <a:ext cx="1644750" cy="234730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24947" name="Picture 2" descr="Copie d'écran du service en mode transcription">
              <a:extLst>
                <a:ext uri="{FF2B5EF4-FFF2-40B4-BE49-F238E27FC236}">
                  <a16:creationId xmlns:a16="http://schemas.microsoft.com/office/drawing/2014/main" id="{58F05A11-F9A6-47CB-9ECF-C9ADCDF57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2469"/>
            <a:stretch>
              <a:fillRect/>
            </a:stretch>
          </p:blipFill>
          <p:spPr bwMode="auto">
            <a:xfrm>
              <a:off x="5561325" y="2254545"/>
              <a:ext cx="1837815" cy="25862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24934" name="Groupe 15">
            <a:extLst>
              <a:ext uri="{FF2B5EF4-FFF2-40B4-BE49-F238E27FC236}">
                <a16:creationId xmlns:a16="http://schemas.microsoft.com/office/drawing/2014/main" id="{37D82599-CEAA-4BC3-A34D-2D04E3306FC9}"/>
              </a:ext>
            </a:extLst>
          </p:cNvPr>
          <p:cNvGrpSpPr>
            <a:grpSpLocks/>
          </p:cNvGrpSpPr>
          <p:nvPr/>
        </p:nvGrpSpPr>
        <p:grpSpPr bwMode="auto">
          <a:xfrm>
            <a:off x="5886450" y="3114675"/>
            <a:ext cx="3114675" cy="1797050"/>
            <a:chOff x="4716016" y="2399187"/>
            <a:chExt cx="4139952" cy="2515893"/>
          </a:xfrm>
        </p:grpSpPr>
        <p:grpSp>
          <p:nvGrpSpPr>
            <p:cNvPr id="124940" name="Groupe 20">
              <a:extLst>
                <a:ext uri="{FF2B5EF4-FFF2-40B4-BE49-F238E27FC236}">
                  <a16:creationId xmlns:a16="http://schemas.microsoft.com/office/drawing/2014/main" id="{285E15D2-68D9-4E48-B45E-E043D8EBD005}"/>
                </a:ext>
              </a:extLst>
            </p:cNvPr>
            <p:cNvGrpSpPr>
              <a:grpSpLocks/>
            </p:cNvGrpSpPr>
            <p:nvPr/>
          </p:nvGrpSpPr>
          <p:grpSpPr bwMode="auto">
            <a:xfrm>
              <a:off x="4716016" y="2399188"/>
              <a:ext cx="4139952" cy="2515892"/>
              <a:chOff x="4788024" y="2441399"/>
              <a:chExt cx="4139952" cy="2515892"/>
            </a:xfrm>
          </p:grpSpPr>
          <p:pic>
            <p:nvPicPr>
              <p:cNvPr id="124944" name="Image 22">
                <a:extLst>
                  <a:ext uri="{FF2B5EF4-FFF2-40B4-BE49-F238E27FC236}">
                    <a16:creationId xmlns:a16="http://schemas.microsoft.com/office/drawing/2014/main" id="{B7A6FF65-D20F-4750-B703-691F29052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293"/>
              <a:stretch>
                <a:fillRect/>
              </a:stretch>
            </p:blipFill>
            <p:spPr bwMode="auto">
              <a:xfrm>
                <a:off x="4788024" y="2441399"/>
                <a:ext cx="4139952" cy="251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5" name="Image 23">
                <a:extLst>
                  <a:ext uri="{FF2B5EF4-FFF2-40B4-BE49-F238E27FC236}">
                    <a16:creationId xmlns:a16="http://schemas.microsoft.com/office/drawing/2014/main" id="{BF5E30F8-5395-4F09-8C2E-93479132CE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1062" y="2931790"/>
                <a:ext cx="2088135"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Organigramme : Délai 16">
              <a:extLst>
                <a:ext uri="{FF2B5EF4-FFF2-40B4-BE49-F238E27FC236}">
                  <a16:creationId xmlns:a16="http://schemas.microsoft.com/office/drawing/2014/main" id="{7937FDEB-0405-4502-8263-1545CA70F085}"/>
                </a:ext>
              </a:extLst>
            </p:cNvPr>
            <p:cNvSpPr/>
            <p:nvPr/>
          </p:nvSpPr>
          <p:spPr>
            <a:xfrm>
              <a:off x="4740165" y="2399187"/>
              <a:ext cx="773038" cy="1878745"/>
            </a:xfrm>
            <a:custGeom>
              <a:avLst/>
              <a:gdLst>
                <a:gd name="connsiteX0" fmla="*/ 0 w 792088"/>
                <a:gd name="connsiteY0" fmla="*/ 0 h 1828746"/>
                <a:gd name="connsiteX1" fmla="*/ 396044 w 792088"/>
                <a:gd name="connsiteY1" fmla="*/ 0 h 1828746"/>
                <a:gd name="connsiteX2" fmla="*/ 792088 w 792088"/>
                <a:gd name="connsiteY2" fmla="*/ 914373 h 1828746"/>
                <a:gd name="connsiteX3" fmla="*/ 396044 w 792088"/>
                <a:gd name="connsiteY3" fmla="*/ 1828746 h 1828746"/>
                <a:gd name="connsiteX4" fmla="*/ 0 w 792088"/>
                <a:gd name="connsiteY4" fmla="*/ 1828746 h 1828746"/>
                <a:gd name="connsiteX5" fmla="*/ 0 w 792088"/>
                <a:gd name="connsiteY5" fmla="*/ 0 h 1828746"/>
                <a:gd name="connsiteX0" fmla="*/ 152400 w 792088"/>
                <a:gd name="connsiteY0" fmla="*/ 190500 h 1828746"/>
                <a:gd name="connsiteX1" fmla="*/ 396044 w 792088"/>
                <a:gd name="connsiteY1" fmla="*/ 0 h 1828746"/>
                <a:gd name="connsiteX2" fmla="*/ 792088 w 792088"/>
                <a:gd name="connsiteY2" fmla="*/ 914373 h 1828746"/>
                <a:gd name="connsiteX3" fmla="*/ 396044 w 792088"/>
                <a:gd name="connsiteY3" fmla="*/ 1828746 h 1828746"/>
                <a:gd name="connsiteX4" fmla="*/ 0 w 792088"/>
                <a:gd name="connsiteY4" fmla="*/ 1828746 h 1828746"/>
                <a:gd name="connsiteX5" fmla="*/ 152400 w 792088"/>
                <a:gd name="connsiteY5" fmla="*/ 190500 h 1828746"/>
                <a:gd name="connsiteX0" fmla="*/ 15240 w 654928"/>
                <a:gd name="connsiteY0" fmla="*/ 190500 h 1828746"/>
                <a:gd name="connsiteX1" fmla="*/ 258884 w 654928"/>
                <a:gd name="connsiteY1" fmla="*/ 0 h 1828746"/>
                <a:gd name="connsiteX2" fmla="*/ 654928 w 654928"/>
                <a:gd name="connsiteY2" fmla="*/ 914373 h 1828746"/>
                <a:gd name="connsiteX3" fmla="*/ 258884 w 654928"/>
                <a:gd name="connsiteY3" fmla="*/ 1828746 h 1828746"/>
                <a:gd name="connsiteX4" fmla="*/ 0 w 654928"/>
                <a:gd name="connsiteY4" fmla="*/ 1676346 h 1828746"/>
                <a:gd name="connsiteX5" fmla="*/ 15240 w 654928"/>
                <a:gd name="connsiteY5" fmla="*/ 190500 h 18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28" h="1828746">
                  <a:moveTo>
                    <a:pt x="15240" y="190500"/>
                  </a:moveTo>
                  <a:cubicBezTo>
                    <a:pt x="147255" y="190500"/>
                    <a:pt x="126869" y="0"/>
                    <a:pt x="258884" y="0"/>
                  </a:cubicBezTo>
                  <a:cubicBezTo>
                    <a:pt x="477613" y="0"/>
                    <a:pt x="654928" y="409379"/>
                    <a:pt x="654928" y="914373"/>
                  </a:cubicBezTo>
                  <a:cubicBezTo>
                    <a:pt x="654928" y="1419367"/>
                    <a:pt x="477613" y="1828746"/>
                    <a:pt x="258884" y="1828746"/>
                  </a:cubicBezTo>
                  <a:lnTo>
                    <a:pt x="0" y="1676346"/>
                  </a:lnTo>
                  <a:lnTo>
                    <a:pt x="15240" y="190500"/>
                  </a:lnTo>
                  <a:close/>
                </a:path>
              </a:pathLst>
            </a:custGeom>
            <a:blipFill>
              <a:blip r:embed="rId8">
                <a:alphaModFix/>
              </a:blip>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24" name="Ellipse 23">
            <a:extLst>
              <a:ext uri="{FF2B5EF4-FFF2-40B4-BE49-F238E27FC236}">
                <a16:creationId xmlns:a16="http://schemas.microsoft.com/office/drawing/2014/main" id="{547202CE-CDD7-45CD-BD6F-C86CA6E4459A}"/>
              </a:ext>
            </a:extLst>
          </p:cNvPr>
          <p:cNvSpPr/>
          <p:nvPr/>
        </p:nvSpPr>
        <p:spPr>
          <a:xfrm>
            <a:off x="6827838" y="3151188"/>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sp>
        <p:nvSpPr>
          <p:cNvPr id="25" name="Ellipse 24">
            <a:extLst>
              <a:ext uri="{FF2B5EF4-FFF2-40B4-BE49-F238E27FC236}">
                <a16:creationId xmlns:a16="http://schemas.microsoft.com/office/drawing/2014/main" id="{C7B44E2C-8B6D-496D-99C2-48904B4560DE}"/>
              </a:ext>
            </a:extLst>
          </p:cNvPr>
          <p:cNvSpPr/>
          <p:nvPr/>
        </p:nvSpPr>
        <p:spPr>
          <a:xfrm>
            <a:off x="7658100" y="1333500"/>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pic>
        <p:nvPicPr>
          <p:cNvPr id="124937" name="Image 30">
            <a:extLst>
              <a:ext uri="{FF2B5EF4-FFF2-40B4-BE49-F238E27FC236}">
                <a16:creationId xmlns:a16="http://schemas.microsoft.com/office/drawing/2014/main" id="{57877D70-E860-4DB0-8399-ECD4324336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825" y="1995488"/>
            <a:ext cx="4716463"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Ellipse 31">
            <a:extLst>
              <a:ext uri="{FF2B5EF4-FFF2-40B4-BE49-F238E27FC236}">
                <a16:creationId xmlns:a16="http://schemas.microsoft.com/office/drawing/2014/main" id="{C2C2CD50-461C-469C-B3F4-BA79CAAA3A54}"/>
              </a:ext>
            </a:extLst>
          </p:cNvPr>
          <p:cNvSpPr/>
          <p:nvPr/>
        </p:nvSpPr>
        <p:spPr>
          <a:xfrm>
            <a:off x="4546600" y="2122488"/>
            <a:ext cx="455613"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2</a:t>
            </a:r>
          </a:p>
        </p:txBody>
      </p:sp>
      <p:sp>
        <p:nvSpPr>
          <p:cNvPr id="33" name="Ellipse 32">
            <a:extLst>
              <a:ext uri="{FF2B5EF4-FFF2-40B4-BE49-F238E27FC236}">
                <a16:creationId xmlns:a16="http://schemas.microsoft.com/office/drawing/2014/main" id="{F54E7776-F73F-4A6B-963F-F6996EF9D69A}"/>
              </a:ext>
            </a:extLst>
          </p:cNvPr>
          <p:cNvSpPr/>
          <p:nvPr/>
        </p:nvSpPr>
        <p:spPr>
          <a:xfrm>
            <a:off x="1979613" y="3608388"/>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D8A353-7448-468F-B10F-2FE50EB3A70A}"/>
              </a:ext>
            </a:extLst>
          </p:cNvPr>
          <p:cNvSpPr>
            <a:spLocks noGrp="1"/>
          </p:cNvSpPr>
          <p:nvPr>
            <p:ph type="title"/>
          </p:nvPr>
        </p:nvSpPr>
        <p:spPr>
          <a:xfrm>
            <a:off x="827088" y="268288"/>
            <a:ext cx="8066087" cy="742950"/>
          </a:xfrm>
        </p:spPr>
        <p:txBody>
          <a:bodyPr/>
          <a:lstStyle/>
          <a:p>
            <a:pPr>
              <a:defRPr/>
            </a:pPr>
            <a:r>
              <a:rPr lang="fr-FR" dirty="0"/>
              <a:t>Les risques d’une mauvaise communication </a:t>
            </a:r>
          </a:p>
        </p:txBody>
      </p:sp>
      <p:pic>
        <p:nvPicPr>
          <p:cNvPr id="16" name="Espace réservé du contenu 15">
            <a:extLst>
              <a:ext uri="{FF2B5EF4-FFF2-40B4-BE49-F238E27FC236}">
                <a16:creationId xmlns:a16="http://schemas.microsoft.com/office/drawing/2014/main" id="{8B3F94F7-99E9-446E-BA01-7DF01072370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792913" y="84138"/>
            <a:ext cx="2351087" cy="2305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Espace réservé du contenu 4">
            <a:extLst>
              <a:ext uri="{FF2B5EF4-FFF2-40B4-BE49-F238E27FC236}">
                <a16:creationId xmlns:a16="http://schemas.microsoft.com/office/drawing/2014/main" id="{1A3838F9-3807-4792-9FAD-484FC6E7D24B}"/>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179388" y="658813"/>
            <a:ext cx="4662487" cy="2401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Image 18">
            <a:extLst>
              <a:ext uri="{FF2B5EF4-FFF2-40B4-BE49-F238E27FC236}">
                <a16:creationId xmlns:a16="http://schemas.microsoft.com/office/drawing/2014/main" id="{B0D5AA5A-FD4B-4489-997B-75544B3E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925" y="2571750"/>
            <a:ext cx="48101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Image 20">
            <a:extLst>
              <a:ext uri="{FF2B5EF4-FFF2-40B4-BE49-F238E27FC236}">
                <a16:creationId xmlns:a16="http://schemas.microsoft.com/office/drawing/2014/main" id="{D14C5C0A-8D77-4886-97AB-BAB7C3292C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450" y="5229225"/>
            <a:ext cx="47910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DA5932AD-A42E-485F-8553-7347FB39E002}"/>
              </a:ext>
            </a:extLst>
          </p:cNvPr>
          <p:cNvSpPr/>
          <p:nvPr/>
        </p:nvSpPr>
        <p:spPr>
          <a:xfrm>
            <a:off x="5364163" y="2571750"/>
            <a:ext cx="1944687" cy="3095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24" name="Ellipse 23">
            <a:extLst>
              <a:ext uri="{FF2B5EF4-FFF2-40B4-BE49-F238E27FC236}">
                <a16:creationId xmlns:a16="http://schemas.microsoft.com/office/drawing/2014/main" id="{2FB1DFE0-6AC4-4E9F-91DA-D5ECE9E6BB8E}"/>
              </a:ext>
            </a:extLst>
          </p:cNvPr>
          <p:cNvSpPr/>
          <p:nvPr/>
        </p:nvSpPr>
        <p:spPr>
          <a:xfrm>
            <a:off x="6638925" y="754063"/>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2</a:t>
            </a:r>
          </a:p>
        </p:txBody>
      </p:sp>
      <p:sp>
        <p:nvSpPr>
          <p:cNvPr id="25" name="Ellipse 24">
            <a:extLst>
              <a:ext uri="{FF2B5EF4-FFF2-40B4-BE49-F238E27FC236}">
                <a16:creationId xmlns:a16="http://schemas.microsoft.com/office/drawing/2014/main" id="{A0CA3716-1F20-454B-AE0C-95FE83156900}"/>
              </a:ext>
            </a:extLst>
          </p:cNvPr>
          <p:cNvSpPr/>
          <p:nvPr/>
        </p:nvSpPr>
        <p:spPr>
          <a:xfrm>
            <a:off x="1485900" y="2957513"/>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pic>
        <p:nvPicPr>
          <p:cNvPr id="126986" name="Image 26">
            <a:extLst>
              <a:ext uri="{FF2B5EF4-FFF2-40B4-BE49-F238E27FC236}">
                <a16:creationId xmlns:a16="http://schemas.microsoft.com/office/drawing/2014/main" id="{1DAB712E-245B-4348-B91D-161649E6977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8438" y="3698875"/>
            <a:ext cx="3652837" cy="6000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cxnSp>
        <p:nvCxnSpPr>
          <p:cNvPr id="29" name="Connecteur droit 28">
            <a:extLst>
              <a:ext uri="{FF2B5EF4-FFF2-40B4-BE49-F238E27FC236}">
                <a16:creationId xmlns:a16="http://schemas.microsoft.com/office/drawing/2014/main" id="{1BCEC2D1-D3EC-48A4-8D42-81BA763A7273}"/>
              </a:ext>
            </a:extLst>
          </p:cNvPr>
          <p:cNvCxnSpPr>
            <a:cxnSpLocks/>
            <a:stCxn id="126986" idx="0"/>
          </p:cNvCxnSpPr>
          <p:nvPr/>
        </p:nvCxnSpPr>
        <p:spPr>
          <a:xfrm flipV="1">
            <a:off x="2025650" y="3060700"/>
            <a:ext cx="385763" cy="638175"/>
          </a:xfrm>
          <a:prstGeom prst="line">
            <a:avLst/>
          </a:prstGeom>
          <a:ln/>
        </p:spPr>
        <p:style>
          <a:lnRef idx="1">
            <a:schemeClr val="accent1"/>
          </a:lnRef>
          <a:fillRef idx="0">
            <a:schemeClr val="accent1"/>
          </a:fillRef>
          <a:effectRef idx="0">
            <a:schemeClr val="accent1"/>
          </a:effectRef>
          <a:fontRef idx="minor">
            <a:schemeClr val="tx1"/>
          </a:fontRef>
        </p:style>
      </p:cxnSp>
      <p:pic>
        <p:nvPicPr>
          <p:cNvPr id="126988" name="Image 34">
            <a:extLst>
              <a:ext uri="{FF2B5EF4-FFF2-40B4-BE49-F238E27FC236}">
                <a16:creationId xmlns:a16="http://schemas.microsoft.com/office/drawing/2014/main" id="{42B79DFC-AC5E-4A1F-B9F5-D314A12F3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4650" y="3497263"/>
            <a:ext cx="48672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Ellipse 35">
            <a:extLst>
              <a:ext uri="{FF2B5EF4-FFF2-40B4-BE49-F238E27FC236}">
                <a16:creationId xmlns:a16="http://schemas.microsoft.com/office/drawing/2014/main" id="{11B644FE-2E5F-4D52-942A-65FC91D7D424}"/>
              </a:ext>
            </a:extLst>
          </p:cNvPr>
          <p:cNvSpPr/>
          <p:nvPr/>
        </p:nvSpPr>
        <p:spPr>
          <a:xfrm>
            <a:off x="8569325" y="3730625"/>
            <a:ext cx="457200" cy="328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3</a:t>
            </a:r>
          </a:p>
        </p:txBody>
      </p:sp>
      <p:sp>
        <p:nvSpPr>
          <p:cNvPr id="37" name="Rectangle 36">
            <a:extLst>
              <a:ext uri="{FF2B5EF4-FFF2-40B4-BE49-F238E27FC236}">
                <a16:creationId xmlns:a16="http://schemas.microsoft.com/office/drawing/2014/main" id="{CEA077D8-B615-45B9-96BC-C695F9118BDA}"/>
              </a:ext>
            </a:extLst>
          </p:cNvPr>
          <p:cNvSpPr/>
          <p:nvPr/>
        </p:nvSpPr>
        <p:spPr>
          <a:xfrm>
            <a:off x="7618413" y="3475038"/>
            <a:ext cx="482600"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38" name="Rectangle 37">
            <a:extLst>
              <a:ext uri="{FF2B5EF4-FFF2-40B4-BE49-F238E27FC236}">
                <a16:creationId xmlns:a16="http://schemas.microsoft.com/office/drawing/2014/main" id="{BBFF24ED-974C-4511-8BF3-729304695678}"/>
              </a:ext>
            </a:extLst>
          </p:cNvPr>
          <p:cNvSpPr/>
          <p:nvPr/>
        </p:nvSpPr>
        <p:spPr>
          <a:xfrm>
            <a:off x="6424613" y="3673475"/>
            <a:ext cx="811212" cy="2301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39" name="Rectangle 38">
            <a:extLst>
              <a:ext uri="{FF2B5EF4-FFF2-40B4-BE49-F238E27FC236}">
                <a16:creationId xmlns:a16="http://schemas.microsoft.com/office/drawing/2014/main" id="{BA88DB3E-1D5F-4F56-8A5F-1FCE6D3A313E}"/>
              </a:ext>
            </a:extLst>
          </p:cNvPr>
          <p:cNvSpPr/>
          <p:nvPr/>
        </p:nvSpPr>
        <p:spPr>
          <a:xfrm>
            <a:off x="7212013" y="4341813"/>
            <a:ext cx="1104900"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40" name="Rectangle 39">
            <a:extLst>
              <a:ext uri="{FF2B5EF4-FFF2-40B4-BE49-F238E27FC236}">
                <a16:creationId xmlns:a16="http://schemas.microsoft.com/office/drawing/2014/main" id="{4A72950E-DD5C-4BE0-93A2-031C44EBAB5F}"/>
              </a:ext>
            </a:extLst>
          </p:cNvPr>
          <p:cNvSpPr/>
          <p:nvPr/>
        </p:nvSpPr>
        <p:spPr>
          <a:xfrm>
            <a:off x="4198938" y="4770438"/>
            <a:ext cx="1165225"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16">
            <a:extLst>
              <a:ext uri="{FF2B5EF4-FFF2-40B4-BE49-F238E27FC236}">
                <a16:creationId xmlns:a16="http://schemas.microsoft.com/office/drawing/2014/main" id="{EC045F12-BAA9-4667-9B68-7A3492E889C4}"/>
              </a:ext>
            </a:extLst>
          </p:cNvPr>
          <p:cNvSpPr>
            <a:spLocks noGrp="1"/>
          </p:cNvSpPr>
          <p:nvPr>
            <p:ph sz="half" idx="10"/>
          </p:nvPr>
        </p:nvSpPr>
        <p:spPr>
          <a:xfrm>
            <a:off x="4427538" y="339725"/>
            <a:ext cx="4464050" cy="4632325"/>
          </a:xfrm>
        </p:spPr>
        <p:txBody>
          <a:bodyPr>
            <a:normAutofit fontScale="92500" lnSpcReduction="10000"/>
          </a:bodyPr>
          <a:lstStyle/>
          <a:p>
            <a:pPr>
              <a:defRPr/>
            </a:pPr>
            <a:r>
              <a:rPr lang="fr-FR" sz="1700" dirty="0">
                <a:solidFill>
                  <a:srgbClr val="FF6600"/>
                </a:solidFill>
              </a:rPr>
              <a:t>Situations de handicap numérique</a:t>
            </a:r>
          </a:p>
          <a:p>
            <a:pPr>
              <a:lnSpc>
                <a:spcPct val="110000"/>
              </a:lnSpc>
              <a:spcBef>
                <a:spcPts val="1200"/>
              </a:spcBef>
              <a:spcAft>
                <a:spcPts val="600"/>
              </a:spcAft>
              <a:defRPr/>
            </a:pPr>
            <a:r>
              <a:rPr lang="fr-FR" sz="1200" dirty="0">
                <a:latin typeface="Helvetica 55 Roman" panose="020B0604020202020204" pitchFamily="34" charset="0"/>
              </a:rPr>
              <a:t>Sur le Web, </a:t>
            </a:r>
            <a:r>
              <a:rPr lang="fr-FR" sz="1200" dirty="0">
                <a:solidFill>
                  <a:srgbClr val="FF6600"/>
                </a:solidFill>
                <a:latin typeface="Helvetica 55 Roman" panose="020B0604020202020204" pitchFamily="34" charset="0"/>
              </a:rPr>
              <a:t>tout contenu audio (podcast ou vidéo) non accompagné à minima d’une transcription textuelle </a:t>
            </a:r>
            <a:r>
              <a:rPr lang="fr-FR" sz="1200" dirty="0">
                <a:latin typeface="Helvetica 55 Roman" panose="020B0604020202020204" pitchFamily="34" charset="0"/>
              </a:rPr>
              <a:t>le met en colère. Alors quand il tombe sur un reportage intégrant une interprétation en LSF, </a:t>
            </a:r>
            <a:r>
              <a:rPr lang="fr-FR" sz="1200" dirty="0">
                <a:solidFill>
                  <a:srgbClr val="FF6600"/>
                </a:solidFill>
                <a:latin typeface="Helvetica 55 Roman" panose="020B0604020202020204" pitchFamily="34" charset="0"/>
              </a:rPr>
              <a:t>il envoie le lien à tous ses contacts sourds pour qu’ils le likent</a:t>
            </a:r>
            <a:r>
              <a:rPr lang="fr-FR" sz="1200" dirty="0">
                <a:latin typeface="Helvetica 55 Roman" panose="020B0604020202020204" pitchFamily="34" charset="0"/>
              </a:rPr>
              <a:t> !</a:t>
            </a:r>
          </a:p>
          <a:p>
            <a:pPr>
              <a:lnSpc>
                <a:spcPct val="110000"/>
              </a:lnSpc>
              <a:spcBef>
                <a:spcPts val="1200"/>
              </a:spcBef>
              <a:spcAft>
                <a:spcPts val="600"/>
              </a:spcAft>
              <a:defRPr/>
            </a:pPr>
            <a:r>
              <a:rPr lang="fr-FR" sz="1200" dirty="0">
                <a:latin typeface="Helvetica 55 Roman" panose="020B0604020202020204" pitchFamily="34" charset="0"/>
              </a:rPr>
              <a:t>Il a </a:t>
            </a:r>
            <a:r>
              <a:rPr lang="fr-FR" sz="1200" dirty="0">
                <a:solidFill>
                  <a:srgbClr val="FF6600"/>
                </a:solidFill>
                <a:latin typeface="Helvetica 55 Roman" panose="020B0604020202020204" pitchFamily="34" charset="0"/>
              </a:rPr>
              <a:t>du mal à comprendre les longues phrases aux tournures compliquées</a:t>
            </a:r>
            <a:r>
              <a:rPr lang="fr-FR" sz="1200" dirty="0">
                <a:latin typeface="Helvetica 55 Roman" panose="020B0604020202020204" pitchFamily="34" charset="0"/>
              </a:rPr>
              <a:t> ou truffées de mots peu courants. « Pourquoi faire compliqué quand on peut faire simple ? »</a:t>
            </a:r>
          </a:p>
          <a:p>
            <a:pPr>
              <a:lnSpc>
                <a:spcPct val="110000"/>
              </a:lnSpc>
              <a:spcBef>
                <a:spcPts val="1200"/>
              </a:spcBef>
              <a:spcAft>
                <a:spcPts val="600"/>
              </a:spcAft>
              <a:defRPr/>
            </a:pPr>
            <a:r>
              <a:rPr lang="fr-FR" sz="1200" dirty="0">
                <a:solidFill>
                  <a:srgbClr val="FF6600"/>
                </a:solidFill>
                <a:latin typeface="Helvetica 55 Roman" panose="020B0604020202020204" pitchFamily="34" charset="0"/>
              </a:rPr>
              <a:t>AVA  est pratique mais la transcription de ce que dit l’interlocuteur est parfois cocasse </a:t>
            </a:r>
            <a:r>
              <a:rPr lang="fr-FR" sz="1200" dirty="0">
                <a:latin typeface="Helvetica 55 Roman" panose="020B0604020202020204" pitchFamily="34" charset="0"/>
              </a:rPr>
              <a:t>voire incompréhensible, notamment si la personne hésite, s’énerve, articule trop ou se trouve dans un environnement bruyant ou mal couvert par le réseau. </a:t>
            </a:r>
          </a:p>
          <a:p>
            <a:pPr>
              <a:lnSpc>
                <a:spcPct val="110000"/>
              </a:lnSpc>
              <a:spcBef>
                <a:spcPts val="1200"/>
              </a:spcBef>
              <a:spcAft>
                <a:spcPts val="600"/>
              </a:spcAft>
              <a:defRPr/>
            </a:pPr>
            <a:r>
              <a:rPr lang="fr-FR" sz="1200" dirty="0">
                <a:latin typeface="Helvetica 55 Roman" panose="020B0604020202020204" pitchFamily="34" charset="0"/>
              </a:rPr>
              <a:t>Le problème est identique mais alors intolérable quand il assiste à une conférence sous-titrée de façon automatique par une reconnaissance vocale catastrophique. Il préfère pour le travail une </a:t>
            </a:r>
            <a:r>
              <a:rPr lang="fr-FR" sz="1200" dirty="0">
                <a:solidFill>
                  <a:srgbClr val="FF6600"/>
                </a:solidFill>
                <a:latin typeface="Helvetica 55 Roman" panose="020B0604020202020204" pitchFamily="34" charset="0"/>
              </a:rPr>
              <a:t>transcription par un vélotypiste.</a:t>
            </a:r>
            <a:endParaRPr lang="fr-FR" sz="1200" dirty="0">
              <a:latin typeface="Helvetica 55 Roman" panose="020B0604020202020204" pitchFamily="34" charset="0"/>
            </a:endParaRPr>
          </a:p>
          <a:p>
            <a:pPr>
              <a:lnSpc>
                <a:spcPct val="110000"/>
              </a:lnSpc>
              <a:spcBef>
                <a:spcPts val="1200"/>
              </a:spcBef>
              <a:spcAft>
                <a:spcPts val="600"/>
              </a:spcAft>
              <a:defRPr/>
            </a:pPr>
            <a:r>
              <a:rPr lang="fr-FR" sz="1200" dirty="0">
                <a:latin typeface="Helvetica 55 Roman" panose="020B0604020202020204" pitchFamily="34" charset="0"/>
              </a:rPr>
              <a:t>Lorsqu’une réunion téléphonique est </a:t>
            </a:r>
            <a:r>
              <a:rPr lang="fr-FR" sz="1200" dirty="0">
                <a:solidFill>
                  <a:srgbClr val="FF6600"/>
                </a:solidFill>
                <a:latin typeface="Helvetica 55 Roman" panose="020B0604020202020204" pitchFamily="34" charset="0"/>
              </a:rPr>
              <a:t>planifiée au dernier moment et qu’il n’a pas le temps de réserver </a:t>
            </a:r>
            <a:r>
              <a:rPr lang="fr-FR" sz="1200" dirty="0">
                <a:latin typeface="Helvetica 55 Roman" panose="020B0604020202020204" pitchFamily="34" charset="0"/>
              </a:rPr>
              <a:t>un interprète en Langue des Signes ou de faire appel au service </a:t>
            </a:r>
            <a:r>
              <a:rPr lang="fr-FR" sz="1200" dirty="0" err="1">
                <a:latin typeface="Helvetica 55 Roman" panose="020B0604020202020204" pitchFamily="34" charset="0"/>
              </a:rPr>
              <a:t>vélotypie</a:t>
            </a:r>
            <a:r>
              <a:rPr lang="fr-FR" sz="1200" dirty="0">
                <a:latin typeface="Helvetica 55 Roman" panose="020B0604020202020204" pitchFamily="34" charset="0"/>
              </a:rPr>
              <a:t>.</a:t>
            </a:r>
          </a:p>
        </p:txBody>
      </p:sp>
      <p:pic>
        <p:nvPicPr>
          <p:cNvPr id="129027" name="Espace réservé du contenu 3" descr="Simon 29 ans sourd maitrisant la LSF">
            <a:extLst>
              <a:ext uri="{FF2B5EF4-FFF2-40B4-BE49-F238E27FC236}">
                <a16:creationId xmlns:a16="http://schemas.microsoft.com/office/drawing/2014/main" id="{A4FDEEDE-9AE0-455A-B00F-37C805F7AEE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11188" y="904875"/>
            <a:ext cx="320198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8" name="Groupe 6" descr="picto surdité">
            <a:extLst>
              <a:ext uri="{FF2B5EF4-FFF2-40B4-BE49-F238E27FC236}">
                <a16:creationId xmlns:a16="http://schemas.microsoft.com/office/drawing/2014/main" id="{CA3F49D6-6856-4982-9A04-8A42B32A0003}"/>
              </a:ext>
            </a:extLst>
          </p:cNvPr>
          <p:cNvGrpSpPr>
            <a:grpSpLocks/>
          </p:cNvGrpSpPr>
          <p:nvPr/>
        </p:nvGrpSpPr>
        <p:grpSpPr bwMode="auto">
          <a:xfrm>
            <a:off x="8308975" y="146050"/>
            <a:ext cx="655638" cy="574675"/>
            <a:chOff x="8172450" y="123825"/>
            <a:chExt cx="798513" cy="798513"/>
          </a:xfrm>
        </p:grpSpPr>
        <p:grpSp>
          <p:nvGrpSpPr>
            <p:cNvPr id="129029" name="Groupe 8">
              <a:extLst>
                <a:ext uri="{FF2B5EF4-FFF2-40B4-BE49-F238E27FC236}">
                  <a16:creationId xmlns:a16="http://schemas.microsoft.com/office/drawing/2014/main" id="{EE83A4C1-DA88-4784-8FFC-42CB8738C0BA}"/>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2" name="Forme libre 8">
                <a:extLst>
                  <a:ext uri="{FF2B5EF4-FFF2-40B4-BE49-F238E27FC236}">
                    <a16:creationId xmlns:a16="http://schemas.microsoft.com/office/drawing/2014/main" id="{626E568A-875B-4CC6-96A2-EEF873F3459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9033" name="Image 9">
                <a:extLst>
                  <a:ext uri="{FF2B5EF4-FFF2-40B4-BE49-F238E27FC236}">
                    <a16:creationId xmlns:a16="http://schemas.microsoft.com/office/drawing/2014/main" id="{08F2C4F5-92B7-4A94-92E2-BF9CC548D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Connecteur droit 9">
              <a:extLst>
                <a:ext uri="{FF2B5EF4-FFF2-40B4-BE49-F238E27FC236}">
                  <a16:creationId xmlns:a16="http://schemas.microsoft.com/office/drawing/2014/main" id="{325E39B3-262A-4D09-8A4E-CC345176A832}"/>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D593561-C026-473E-8C3C-EB685B45599A}"/>
                </a:ext>
              </a:extLst>
            </p:cNvPr>
            <p:cNvCxnSpPr>
              <a:cxnSpLocks/>
            </p:cNvCxnSpPr>
            <p:nvPr/>
          </p:nvCxnSpPr>
          <p:spPr>
            <a:xfrm flipH="1">
              <a:off x="8570739" y="267205"/>
              <a:ext cx="257149"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CDD65A-3782-43EE-887E-D78468AFBF22}"/>
              </a:ext>
            </a:extLst>
          </p:cNvPr>
          <p:cNvSpPr>
            <a:spLocks noGrp="1"/>
          </p:cNvSpPr>
          <p:nvPr>
            <p:ph type="title"/>
          </p:nvPr>
        </p:nvSpPr>
        <p:spPr>
          <a:xfrm>
            <a:off x="827088" y="268288"/>
            <a:ext cx="8066087" cy="742950"/>
          </a:xfrm>
        </p:spPr>
        <p:txBody>
          <a:bodyPr/>
          <a:lstStyle/>
          <a:p>
            <a:pPr>
              <a:defRPr/>
            </a:pPr>
            <a:r>
              <a:rPr lang="fr-FR" sz="2000" dirty="0">
                <a:solidFill>
                  <a:schemeClr val="bg2"/>
                </a:solidFill>
              </a:rPr>
              <a:t>Préconisé pour l’accessibilité aux problèmes de surdité</a:t>
            </a:r>
          </a:p>
        </p:txBody>
      </p:sp>
      <p:graphicFrame>
        <p:nvGraphicFramePr>
          <p:cNvPr id="17" name="Espace réservé du contenu 16">
            <a:extLst>
              <a:ext uri="{FF2B5EF4-FFF2-40B4-BE49-F238E27FC236}">
                <a16:creationId xmlns:a16="http://schemas.microsoft.com/office/drawing/2014/main" id="{5A05DA29-42CD-4A6C-9AC5-5432447B07EF}"/>
              </a:ext>
            </a:extLst>
          </p:cNvPr>
          <p:cNvGraphicFramePr>
            <a:graphicFrameLocks noGrp="1"/>
          </p:cNvGraphicFramePr>
          <p:nvPr>
            <p:ph sz="half" idx="1"/>
          </p:nvPr>
        </p:nvGraphicFramePr>
        <p:xfrm>
          <a:off x="683568" y="771550"/>
          <a:ext cx="8066087" cy="3347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Espace réservé du contenu 16">
            <a:extLst>
              <a:ext uri="{FF2B5EF4-FFF2-40B4-BE49-F238E27FC236}">
                <a16:creationId xmlns:a16="http://schemas.microsoft.com/office/drawing/2014/main" id="{778545E4-173F-4778-826F-10E2B3224322}"/>
              </a:ext>
            </a:extLst>
          </p:cNvPr>
          <p:cNvGraphicFramePr>
            <a:graphicFrameLocks/>
          </p:cNvGraphicFramePr>
          <p:nvPr/>
        </p:nvGraphicFramePr>
        <p:xfrm>
          <a:off x="676309" y="3651869"/>
          <a:ext cx="8066087" cy="11049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6A00F86-73B1-4F7D-BF3D-5500BA1F4C72}"/>
              </a:ext>
            </a:extLst>
          </p:cNvPr>
          <p:cNvSpPr>
            <a:spLocks noGrp="1"/>
          </p:cNvSpPr>
          <p:nvPr>
            <p:ph type="title"/>
          </p:nvPr>
        </p:nvSpPr>
        <p:spPr>
          <a:xfrm>
            <a:off x="827088" y="268288"/>
            <a:ext cx="8066087" cy="742950"/>
          </a:xfrm>
        </p:spPr>
        <p:txBody>
          <a:bodyPr/>
          <a:lstStyle/>
          <a:p>
            <a:pPr>
              <a:defRPr/>
            </a:pPr>
            <a:r>
              <a:rPr lang="fr-FR" dirty="0"/>
              <a:t>Question sur conception</a:t>
            </a:r>
          </a:p>
        </p:txBody>
      </p:sp>
      <p:sp>
        <p:nvSpPr>
          <p:cNvPr id="5" name="Espace réservé du contenu 4">
            <a:extLst>
              <a:ext uri="{FF2B5EF4-FFF2-40B4-BE49-F238E27FC236}">
                <a16:creationId xmlns:a16="http://schemas.microsoft.com/office/drawing/2014/main" id="{8D4AA9E4-C46E-4248-846D-11970E83A138}"/>
              </a:ext>
            </a:extLst>
          </p:cNvPr>
          <p:cNvSpPr>
            <a:spLocks noGrp="1"/>
          </p:cNvSpPr>
          <p:nvPr>
            <p:ph sz="half" idx="1"/>
          </p:nvPr>
        </p:nvSpPr>
        <p:spPr>
          <a:xfrm>
            <a:off x="250825" y="906463"/>
            <a:ext cx="7850188" cy="1881187"/>
          </a:xfrm>
        </p:spPr>
        <p:txBody>
          <a:bodyPr/>
          <a:lstStyle/>
          <a:p>
            <a:pPr>
              <a:lnSpc>
                <a:spcPct val="100000"/>
              </a:lnSpc>
              <a:spcBef>
                <a:spcPts val="2400"/>
              </a:spcBef>
              <a:spcAft>
                <a:spcPts val="2400"/>
              </a:spcAft>
              <a:buClr>
                <a:srgbClr val="FF6600"/>
              </a:buClr>
              <a:buSzPct val="125000"/>
              <a:defRPr/>
            </a:pPr>
            <a:r>
              <a:rPr lang="fr-FR" sz="1800" dirty="0">
                <a:latin typeface="Helvetica 55 Roman" panose="020B0604020202020204" pitchFamily="34" charset="0"/>
              </a:rPr>
              <a:t>Vous êtes chef de projet d’un projet numérique « une interface mobile et web permettant d’organiser les tâches ménagères d’une famille » développé en interne. Quelles actions génériques dans chacune des phases (schéma du processus ci-dessous) vous allez mettre en place pour vous assurer que l’accessibilité du produit final ? </a:t>
            </a:r>
          </a:p>
        </p:txBody>
      </p:sp>
      <p:sp>
        <p:nvSpPr>
          <p:cNvPr id="47108" name="Espace réservé du pied de page 2">
            <a:extLst>
              <a:ext uri="{FF2B5EF4-FFF2-40B4-BE49-F238E27FC236}">
                <a16:creationId xmlns:a16="http://schemas.microsoft.com/office/drawing/2014/main" id="{ACEA0B06-7798-45F9-B36E-6867FA827084}"/>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47109" name="Image 1">
            <a:extLst>
              <a:ext uri="{FF2B5EF4-FFF2-40B4-BE49-F238E27FC236}">
                <a16:creationId xmlns:a16="http://schemas.microsoft.com/office/drawing/2014/main" id="{AB907034-A666-486D-A531-220E2A851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2500313"/>
            <a:ext cx="55054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07BD1-44C9-4785-A3B5-9932A2491115}"/>
              </a:ext>
            </a:extLst>
          </p:cNvPr>
          <p:cNvSpPr>
            <a:spLocks noGrp="1"/>
          </p:cNvSpPr>
          <p:nvPr>
            <p:ph type="title"/>
          </p:nvPr>
        </p:nvSpPr>
        <p:spPr>
          <a:xfrm>
            <a:off x="827088" y="50800"/>
            <a:ext cx="8066087" cy="742950"/>
          </a:xfrm>
        </p:spPr>
        <p:txBody>
          <a:bodyPr/>
          <a:lstStyle/>
          <a:p>
            <a:pPr>
              <a:defRPr/>
            </a:pPr>
            <a:r>
              <a:rPr lang="fr-FR" sz="2000" dirty="0">
                <a:solidFill>
                  <a:schemeClr val="bg2"/>
                </a:solidFill>
              </a:rPr>
              <a:t>L’inaccessibilité peut impacter plusieurs handicaps </a:t>
            </a:r>
          </a:p>
        </p:txBody>
      </p:sp>
      <p:graphicFrame>
        <p:nvGraphicFramePr>
          <p:cNvPr id="5" name="Tableau 5">
            <a:extLst>
              <a:ext uri="{FF2B5EF4-FFF2-40B4-BE49-F238E27FC236}">
                <a16:creationId xmlns:a16="http://schemas.microsoft.com/office/drawing/2014/main" id="{720284DB-1E1E-4834-B9B9-CC674B8A60A6}"/>
              </a:ext>
            </a:extLst>
          </p:cNvPr>
          <p:cNvGraphicFramePr>
            <a:graphicFrameLocks noGrp="1"/>
          </p:cNvGraphicFramePr>
          <p:nvPr>
            <p:ph sz="half" idx="1"/>
          </p:nvPr>
        </p:nvGraphicFramePr>
        <p:xfrm>
          <a:off x="107950" y="420688"/>
          <a:ext cx="8928100" cy="4649792"/>
        </p:xfrm>
        <a:graphic>
          <a:graphicData uri="http://schemas.openxmlformats.org/drawingml/2006/table">
            <a:tbl>
              <a:tblPr firstRow="1" bandRow="1">
                <a:tableStyleId>{5C22544A-7EE6-4342-B048-85BDC9FD1C3A}</a:tableStyleId>
              </a:tblPr>
              <a:tblGrid>
                <a:gridCol w="4623875">
                  <a:extLst>
                    <a:ext uri="{9D8B030D-6E8A-4147-A177-3AD203B41FA5}">
                      <a16:colId xmlns:a16="http://schemas.microsoft.com/office/drawing/2014/main" val="20000"/>
                    </a:ext>
                  </a:extLst>
                </a:gridCol>
                <a:gridCol w="820365">
                  <a:extLst>
                    <a:ext uri="{9D8B030D-6E8A-4147-A177-3AD203B41FA5}">
                      <a16:colId xmlns:a16="http://schemas.microsoft.com/office/drawing/2014/main" val="20001"/>
                    </a:ext>
                  </a:extLst>
                </a:gridCol>
                <a:gridCol w="820365">
                  <a:extLst>
                    <a:ext uri="{9D8B030D-6E8A-4147-A177-3AD203B41FA5}">
                      <a16:colId xmlns:a16="http://schemas.microsoft.com/office/drawing/2014/main" val="20002"/>
                    </a:ext>
                  </a:extLst>
                </a:gridCol>
                <a:gridCol w="671206">
                  <a:extLst>
                    <a:ext uri="{9D8B030D-6E8A-4147-A177-3AD203B41FA5}">
                      <a16:colId xmlns:a16="http://schemas.microsoft.com/office/drawing/2014/main" val="20003"/>
                    </a:ext>
                  </a:extLst>
                </a:gridCol>
                <a:gridCol w="671206">
                  <a:extLst>
                    <a:ext uri="{9D8B030D-6E8A-4147-A177-3AD203B41FA5}">
                      <a16:colId xmlns:a16="http://schemas.microsoft.com/office/drawing/2014/main" val="20004"/>
                    </a:ext>
                  </a:extLst>
                </a:gridCol>
                <a:gridCol w="671206">
                  <a:extLst>
                    <a:ext uri="{9D8B030D-6E8A-4147-A177-3AD203B41FA5}">
                      <a16:colId xmlns:a16="http://schemas.microsoft.com/office/drawing/2014/main" val="20005"/>
                    </a:ext>
                  </a:extLst>
                </a:gridCol>
                <a:gridCol w="649877">
                  <a:extLst>
                    <a:ext uri="{9D8B030D-6E8A-4147-A177-3AD203B41FA5}">
                      <a16:colId xmlns:a16="http://schemas.microsoft.com/office/drawing/2014/main" val="20006"/>
                    </a:ext>
                  </a:extLst>
                </a:gridCol>
              </a:tblGrid>
              <a:tr h="429980">
                <a:tc>
                  <a:txBody>
                    <a:bodyPr/>
                    <a:lstStyle/>
                    <a:p>
                      <a:r>
                        <a:rPr lang="fr-FR" sz="1100" b="1" dirty="0">
                          <a:solidFill>
                            <a:schemeClr val="tx1"/>
                          </a:solidFill>
                        </a:rPr>
                        <a:t>Fonctions</a:t>
                      </a:r>
                    </a:p>
                  </a:txBody>
                  <a:tcPr marL="91428" marR="91428" marT="45726" marB="45726"/>
                </a:tc>
                <a:tc>
                  <a:txBody>
                    <a:bodyPr/>
                    <a:lstStyle/>
                    <a:p>
                      <a:pPr algn="ctr"/>
                      <a:r>
                        <a:rPr lang="fr-FR" sz="1000" dirty="0">
                          <a:solidFill>
                            <a:schemeClr val="tx1"/>
                          </a:solidFill>
                          <a:latin typeface="+mn-lt"/>
                        </a:rPr>
                        <a:t>Non-voyant</a:t>
                      </a:r>
                    </a:p>
                  </a:txBody>
                  <a:tcPr marL="91428" marR="91428" marT="45726" marB="45726"/>
                </a:tc>
                <a:tc>
                  <a:txBody>
                    <a:bodyPr/>
                    <a:lstStyle/>
                    <a:p>
                      <a:pPr algn="ctr"/>
                      <a:r>
                        <a:rPr lang="fr-FR" sz="1000" dirty="0">
                          <a:solidFill>
                            <a:schemeClr val="tx1"/>
                          </a:solidFill>
                          <a:latin typeface="+mn-lt"/>
                        </a:rPr>
                        <a:t>Malvoyant</a:t>
                      </a:r>
                    </a:p>
                  </a:txBody>
                  <a:tcPr marL="91428" marR="91428" marT="45726" marB="45726"/>
                </a:tc>
                <a:tc>
                  <a:txBody>
                    <a:bodyPr/>
                    <a:lstStyle/>
                    <a:p>
                      <a:pPr algn="ctr"/>
                      <a:r>
                        <a:rPr lang="fr-FR" sz="1000" dirty="0">
                          <a:solidFill>
                            <a:schemeClr val="tx1"/>
                          </a:solidFill>
                          <a:latin typeface="+mn-lt"/>
                        </a:rPr>
                        <a:t>Moteur</a:t>
                      </a:r>
                    </a:p>
                  </a:txBody>
                  <a:tcPr marL="91428" marR="91428" marT="45726" marB="45726"/>
                </a:tc>
                <a:tc>
                  <a:txBody>
                    <a:bodyPr/>
                    <a:lstStyle/>
                    <a:p>
                      <a:pPr algn="ctr"/>
                      <a:r>
                        <a:rPr lang="fr-FR" sz="1000" dirty="0">
                          <a:solidFill>
                            <a:schemeClr val="tx1"/>
                          </a:solidFill>
                          <a:latin typeface="+mn-lt"/>
                        </a:rPr>
                        <a:t>cognitif</a:t>
                      </a:r>
                    </a:p>
                  </a:txBody>
                  <a:tcPr marL="91428" marR="91428" marT="45726" marB="45726"/>
                </a:tc>
                <a:tc>
                  <a:txBody>
                    <a:bodyPr/>
                    <a:lstStyle/>
                    <a:p>
                      <a:pPr algn="ctr"/>
                      <a:r>
                        <a:rPr lang="fr-FR" sz="800" dirty="0">
                          <a:solidFill>
                            <a:schemeClr val="tx1"/>
                          </a:solidFill>
                          <a:latin typeface="+mn-lt"/>
                        </a:rPr>
                        <a:t>Malentendant</a:t>
                      </a:r>
                    </a:p>
                  </a:txBody>
                  <a:tcPr marL="91428" marR="91428" marT="45726" marB="45726"/>
                </a:tc>
                <a:tc>
                  <a:txBody>
                    <a:bodyPr/>
                    <a:lstStyle/>
                    <a:p>
                      <a:pPr algn="ctr"/>
                      <a:r>
                        <a:rPr lang="fr-FR" sz="1000" dirty="0">
                          <a:solidFill>
                            <a:schemeClr val="tx1"/>
                          </a:solidFill>
                          <a:latin typeface="+mn-lt"/>
                        </a:rPr>
                        <a:t>sourd</a:t>
                      </a:r>
                    </a:p>
                  </a:txBody>
                  <a:tcPr marL="91428" marR="91428" marT="45726" marB="45726"/>
                </a:tc>
                <a:extLst>
                  <a:ext uri="{0D108BD9-81ED-4DB2-BD59-A6C34878D82A}">
                    <a16:rowId xmlns:a16="http://schemas.microsoft.com/office/drawing/2014/main" val="10000"/>
                  </a:ext>
                </a:extLst>
              </a:tr>
              <a:tr h="335292">
                <a:tc>
                  <a:txBody>
                    <a:bodyPr/>
                    <a:lstStyle/>
                    <a:p>
                      <a:r>
                        <a:rPr lang="fr-FR" sz="1100" dirty="0">
                          <a:latin typeface="Helvetica 55 Roman" panose="020B0604020202020204" pitchFamily="34" charset="0"/>
                        </a:rPr>
                        <a:t>Fonctions activables qu’à la souris sur PC</a:t>
                      </a:r>
                    </a:p>
                  </a:txBody>
                  <a:tcPr marL="91428" marR="91428" marT="45726" marB="45726"/>
                </a:tc>
                <a:tc>
                  <a:txBody>
                    <a:bodyPr/>
                    <a:lstStyle/>
                    <a:p>
                      <a:pPr algn="ctr"/>
                      <a:r>
                        <a:rPr lang="fr-FR" sz="800" b="0" dirty="0">
                          <a:solidFill>
                            <a:schemeClr val="tx1"/>
                          </a:solidFill>
                          <a:latin typeface="+mn-lt"/>
                        </a:rPr>
                        <a:t>Bloquant</a:t>
                      </a:r>
                    </a:p>
                  </a:txBody>
                  <a:tcPr marL="91428" marR="91428" marT="45726" marB="45726">
                    <a:solidFill>
                      <a:srgbClr val="FF0000"/>
                    </a:solidFill>
                  </a:tcPr>
                </a:tc>
                <a:tc>
                  <a:txBody>
                    <a:bodyPr/>
                    <a:lstStyle/>
                    <a:p>
                      <a:pPr algn="ctr"/>
                      <a:r>
                        <a:rPr lang="fr-FR" sz="800" b="0" dirty="0">
                          <a:latin typeface="+mn-lt"/>
                        </a:rPr>
                        <a:t>Impactant</a:t>
                      </a:r>
                    </a:p>
                  </a:txBody>
                  <a:tcPr marL="91428" marR="91428" marT="45726" marB="45726">
                    <a:solidFill>
                      <a:srgbClr val="FFA757"/>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1"/>
                  </a:ext>
                </a:extLst>
              </a:tr>
              <a:tr h="363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champs de formulaire et boutons sans label oblige la lecture au km</a:t>
                      </a:r>
                    </a:p>
                  </a:txBody>
                  <a:tcPr marL="91428" marR="91428" marT="45726" marB="45726"/>
                </a:tc>
                <a:tc>
                  <a:txBody>
                    <a:bodyPr/>
                    <a:lstStyle/>
                    <a:p>
                      <a:pPr algn="ctr"/>
                      <a:r>
                        <a:rPr kumimoji="0" lang="fr-FR" sz="800" b="0" kern="1200" dirty="0">
                          <a:solidFill>
                            <a:schemeClr val="tx1"/>
                          </a:solidFill>
                          <a:latin typeface="+mn-lt"/>
                          <a:ea typeface="+mn-ea"/>
                          <a:cs typeface="+mn-cs"/>
                        </a:rPr>
                        <a:t>Bloquant</a:t>
                      </a:r>
                    </a:p>
                  </a:txBody>
                  <a:tcPr marL="91428" marR="91428" marT="45726" marB="45726">
                    <a:solidFill>
                      <a:srgbClr val="FF0000"/>
                    </a:solidFill>
                  </a:tcPr>
                </a:tc>
                <a:tc>
                  <a:txBody>
                    <a:bodyPr/>
                    <a:lstStyle/>
                    <a:p>
                      <a:pPr algn="ctr"/>
                      <a:endParaRPr lang="fr-FR" sz="800" b="0" dirty="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2"/>
                  </a:ext>
                </a:extLst>
              </a:tr>
              <a:tr h="335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Non visibilité du focus perd l’utilisateur</a:t>
                      </a: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3"/>
                  </a:ext>
                </a:extLst>
              </a:tr>
              <a:tr h="426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ouverture d’une popup sans focus </a:t>
                      </a:r>
                      <a:r>
                        <a:rPr lang="fr-FR" sz="1100" b="0" dirty="0">
                          <a:latin typeface="Helvetica 55 Roman" panose="020B0604020202020204" pitchFamily="34" charset="0"/>
                        </a:rPr>
                        <a:t>(ex alerte ou action à valider) empêche l’utilisateur d’agir ou d’être informé</a:t>
                      </a:r>
                      <a:endParaRPr lang="fr-FR" sz="1100" dirty="0">
                        <a:latin typeface="Helvetica 55 Roman" panose="020B0604020202020204" pitchFamily="34" charset="0"/>
                      </a:endParaRPr>
                    </a:p>
                  </a:txBody>
                  <a:tcPr marL="91428" marR="91428" marT="45726" marB="45726"/>
                </a:tc>
                <a:tc>
                  <a:txBody>
                    <a:bodyPr/>
                    <a:lstStyle/>
                    <a:p>
                      <a:pPr algn="ctr"/>
                      <a:r>
                        <a:rPr kumimoji="0" lang="fr-FR" sz="800" b="0" kern="1200" dirty="0">
                          <a:solidFill>
                            <a:schemeClr val="tx1"/>
                          </a:solidFill>
                          <a:latin typeface="+mn-lt"/>
                          <a:ea typeface="+mn-ea"/>
                          <a:cs typeface="+mn-cs"/>
                        </a:rPr>
                        <a:t>Bloquant</a:t>
                      </a:r>
                    </a:p>
                  </a:txBody>
                  <a:tcPr marL="91428" marR="91428" marT="45726" marB="45726">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4"/>
                  </a:ext>
                </a:extLst>
              </a:tr>
              <a:tr h="426732">
                <a:tc>
                  <a:txBody>
                    <a:bodyPr/>
                    <a:lstStyle/>
                    <a:p>
                      <a:r>
                        <a:rPr lang="fr-FR" sz="1100" dirty="0">
                          <a:latin typeface="Helvetica 55 Roman" panose="020B0604020202020204" pitchFamily="34" charset="0"/>
                        </a:rPr>
                        <a:t>Aucune vocalisation pendant le chargement fait penser à l’utilisateur que son système est bloqué</a:t>
                      </a: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5"/>
                  </a:ext>
                </a:extLst>
              </a:tr>
              <a:tr h="426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info passée par l’image sans équivalent textuel rend l’info inaccessible ou dégradée (pixellisation au zoom)</a:t>
                      </a:r>
                    </a:p>
                  </a:txBody>
                  <a:tcPr marL="91428" marR="91428" marT="45726" marB="45726"/>
                </a:tc>
                <a:tc>
                  <a:txBody>
                    <a:bodyPr/>
                    <a:lstStyle/>
                    <a:p>
                      <a:pPr algn="ctr"/>
                      <a:r>
                        <a:rPr lang="fr-FR" sz="800" b="0" dirty="0">
                          <a:latin typeface="+mn-lt"/>
                        </a:rPr>
                        <a:t>Bloquant</a:t>
                      </a:r>
                    </a:p>
                  </a:txBody>
                  <a:tcPr marL="91428" marR="91428" marT="45726" marB="45726">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6"/>
                  </a:ext>
                </a:extLst>
              </a:tr>
              <a:tr h="426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Utilisation d’un captcha rend la lecture impossible ou très complexe qui nécessitera des relances</a:t>
                      </a:r>
                    </a:p>
                  </a:txBody>
                  <a:tcPr marL="91428" marR="91428" marT="45726" marB="45726"/>
                </a:tc>
                <a:tc>
                  <a:txBody>
                    <a:bodyPr/>
                    <a:lstStyle/>
                    <a:p>
                      <a:pPr algn="ctr"/>
                      <a:r>
                        <a:rPr lang="fr-FR" sz="800" b="0" dirty="0">
                          <a:latin typeface="+mn-lt"/>
                        </a:rPr>
                        <a:t>Bloquant</a:t>
                      </a:r>
                    </a:p>
                  </a:txBody>
                  <a:tcPr marL="91428" marR="91428" marT="45726" marB="45726">
                    <a:solidFill>
                      <a:srgbClr val="FF0000"/>
                    </a:solidFill>
                  </a:tcPr>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algn="ctr"/>
                      <a:endParaRPr lang="fr-FR" sz="800" b="0" dirty="0">
                        <a:latin typeface="+mn-lt"/>
                      </a:endParaRPr>
                    </a:p>
                  </a:txBody>
                  <a:tcPr marL="91428" marR="91428" marT="45726" marB="45726"/>
                </a:tc>
                <a:extLst>
                  <a:ext uri="{0D108BD9-81ED-4DB2-BD59-A6C34878D82A}">
                    <a16:rowId xmlns:a16="http://schemas.microsoft.com/office/drawing/2014/main" val="10007"/>
                  </a:ext>
                </a:extLst>
              </a:tr>
              <a:tr h="426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Vidéo sans sous-titrage textuel ou audio description empêche l’accès à l’information </a:t>
                      </a: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endParaRPr lang="fr-FR" sz="800" b="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r>
                        <a:rPr kumimoji="0" lang="fr-FR" sz="800" b="0" kern="1200" dirty="0">
                          <a:solidFill>
                            <a:schemeClr val="dk1"/>
                          </a:solidFill>
                          <a:latin typeface="+mn-lt"/>
                          <a:ea typeface="+mn-ea"/>
                          <a:cs typeface="+mn-cs"/>
                        </a:rPr>
                        <a:t>Impactant</a:t>
                      </a:r>
                      <a:endParaRPr lang="fr-FR" sz="800" b="0" dirty="0">
                        <a:latin typeface="+mn-lt"/>
                      </a:endParaRPr>
                    </a:p>
                  </a:txBody>
                  <a:tcPr marL="91428" marR="91428" marT="45726" marB="45726">
                    <a:solidFill>
                      <a:srgbClr val="FFA757"/>
                    </a:solidFill>
                  </a:tcPr>
                </a:tc>
                <a:tc>
                  <a:txBody>
                    <a:bodyPr/>
                    <a:lstStyle/>
                    <a:p>
                      <a:pPr algn="ctr"/>
                      <a:r>
                        <a:rPr lang="fr-FR" sz="800" b="0" dirty="0">
                          <a:latin typeface="+mn-lt"/>
                        </a:rPr>
                        <a:t>Bloquant</a:t>
                      </a:r>
                    </a:p>
                  </a:txBody>
                  <a:tcPr marL="91428" marR="91428" marT="45726" marB="45726">
                    <a:solidFill>
                      <a:srgbClr val="FF0000"/>
                    </a:solidFill>
                  </a:tcPr>
                </a:tc>
                <a:extLst>
                  <a:ext uri="{0D108BD9-81ED-4DB2-BD59-A6C34878D82A}">
                    <a16:rowId xmlns:a16="http://schemas.microsoft.com/office/drawing/2014/main" val="10008"/>
                  </a:ext>
                </a:extLst>
              </a:tr>
              <a:tr h="5943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En réunion ne pas pouvoir afficher à la fois le document projeté et épingler plusieurs participants de son choix (ex interprète, locuteur, autre personne sourde)</a:t>
                      </a: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endParaRPr lang="fr-FR" sz="800" b="0">
                        <a:latin typeface="+mn-lt"/>
                      </a:endParaRPr>
                    </a:p>
                  </a:txBody>
                  <a:tcPr marL="91428" marR="91428" marT="45726" marB="45726"/>
                </a:tc>
                <a:tc>
                  <a:txBody>
                    <a:bodyPr/>
                    <a:lstStyle/>
                    <a:p>
                      <a:pPr algn="ctr"/>
                      <a:endParaRPr lang="fr-FR" sz="800" b="0" dirty="0">
                        <a:latin typeface="+mn-lt"/>
                      </a:endParaRPr>
                    </a:p>
                  </a:txBody>
                  <a:tcPr marL="91428" marR="91428" marT="45726" marB="45726"/>
                </a:tc>
                <a:tc>
                  <a:txBody>
                    <a:bodyPr/>
                    <a:lstStyle/>
                    <a:p>
                      <a:pPr algn="ctr"/>
                      <a:r>
                        <a:rPr lang="fr-FR" sz="800" b="0" dirty="0">
                          <a:latin typeface="+mn-lt"/>
                        </a:rPr>
                        <a:t>Bloquant</a:t>
                      </a:r>
                    </a:p>
                  </a:txBody>
                  <a:tcPr marL="91428" marR="91428" marT="45726" marB="45726">
                    <a:solidFill>
                      <a:srgbClr val="FF0000"/>
                    </a:solidFill>
                  </a:tcPr>
                </a:tc>
                <a:extLst>
                  <a:ext uri="{0D108BD9-81ED-4DB2-BD59-A6C34878D82A}">
                    <a16:rowId xmlns:a16="http://schemas.microsoft.com/office/drawing/2014/main" val="10009"/>
                  </a:ext>
                </a:extLst>
              </a:tr>
              <a:tr h="4572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Helvetica 55 Roman" panose="020B0604020202020204" pitchFamily="34" charset="0"/>
                        </a:rPr>
                        <a:t>Délai trop court ou sans contrôle du délai empêche l’utilisateur de finaliser une action</a:t>
                      </a:r>
                    </a:p>
                  </a:txBody>
                  <a:tcPr marL="91428" marR="91428" marT="45726" marB="4572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latin typeface="+mn-lt"/>
                        </a:rPr>
                        <a:t>Bloquant</a:t>
                      </a:r>
                    </a:p>
                    <a:p>
                      <a:pPr algn="ctr"/>
                      <a:endParaRPr lang="fr-FR" sz="800" b="0" dirty="0">
                        <a:latin typeface="+mn-lt"/>
                      </a:endParaRPr>
                    </a:p>
                  </a:txBody>
                  <a:tcPr marL="91428" marR="91428" marT="45726" marB="45726">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kern="1200" dirty="0">
                          <a:solidFill>
                            <a:schemeClr val="dk1"/>
                          </a:solidFill>
                          <a:latin typeface="+mn-lt"/>
                          <a:ea typeface="+mn-ea"/>
                          <a:cs typeface="+mn-cs"/>
                        </a:rPr>
                        <a:t>Impactant</a:t>
                      </a:r>
                      <a:endParaRPr lang="fr-FR" sz="800" b="0" dirty="0">
                        <a:latin typeface="+mn-lt"/>
                      </a:endParaRPr>
                    </a:p>
                    <a:p>
                      <a:pPr algn="ctr"/>
                      <a:endParaRPr lang="fr-FR" sz="800" b="0" dirty="0">
                        <a:latin typeface="+mn-lt"/>
                      </a:endParaRPr>
                    </a:p>
                  </a:txBody>
                  <a:tcPr marL="91428" marR="91428" marT="45726" marB="45726">
                    <a:solidFill>
                      <a:srgbClr val="FFA75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kern="1200" dirty="0">
                          <a:solidFill>
                            <a:schemeClr val="dk1"/>
                          </a:solidFill>
                          <a:latin typeface="+mn-lt"/>
                          <a:ea typeface="+mn-ea"/>
                          <a:cs typeface="+mn-cs"/>
                        </a:rPr>
                        <a:t>Impactant</a:t>
                      </a:r>
                      <a:endParaRPr lang="fr-FR" sz="800" b="0" dirty="0">
                        <a:latin typeface="+mn-lt"/>
                      </a:endParaRPr>
                    </a:p>
                    <a:p>
                      <a:pPr algn="ctr"/>
                      <a:endParaRPr lang="fr-FR" sz="800" b="0" dirty="0">
                        <a:latin typeface="+mn-lt"/>
                      </a:endParaRPr>
                    </a:p>
                  </a:txBody>
                  <a:tcPr marL="91428" marR="91428" marT="45726" marB="45726">
                    <a:solidFill>
                      <a:srgbClr val="FFA75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kern="1200" dirty="0">
                          <a:solidFill>
                            <a:schemeClr val="dk1"/>
                          </a:solidFill>
                          <a:latin typeface="+mn-lt"/>
                          <a:ea typeface="+mn-ea"/>
                          <a:cs typeface="+mn-cs"/>
                        </a:rPr>
                        <a:t>Impactant</a:t>
                      </a:r>
                      <a:endParaRPr lang="fr-FR" sz="800" b="0" dirty="0">
                        <a:latin typeface="+mn-lt"/>
                      </a:endParaRPr>
                    </a:p>
                    <a:p>
                      <a:pPr algn="ctr"/>
                      <a:endParaRPr lang="fr-FR" sz="800" b="0" dirty="0">
                        <a:latin typeface="+mn-lt"/>
                      </a:endParaRPr>
                    </a:p>
                  </a:txBody>
                  <a:tcPr marL="91428" marR="91428" marT="45726" marB="45726">
                    <a:solidFill>
                      <a:srgbClr val="FFA757"/>
                    </a:solidFill>
                  </a:tcPr>
                </a:tc>
                <a:tc>
                  <a:txBody>
                    <a:bodyPr/>
                    <a:lstStyle/>
                    <a:p>
                      <a:pPr algn="ctr"/>
                      <a:endParaRPr lang="fr-FR" sz="800" b="0" dirty="0">
                        <a:latin typeface="+mn-lt"/>
                      </a:endParaRPr>
                    </a:p>
                  </a:txBody>
                  <a:tcPr marL="91428" marR="91428" marT="45726" marB="4572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latin typeface="+mn-lt"/>
                        </a:rPr>
                        <a:t>Bloquant</a:t>
                      </a:r>
                    </a:p>
                    <a:p>
                      <a:pPr algn="ctr"/>
                      <a:endParaRPr lang="fr-FR" sz="800" b="0" dirty="0">
                        <a:latin typeface="+mn-lt"/>
                      </a:endParaRPr>
                    </a:p>
                  </a:txBody>
                  <a:tcPr marL="91428" marR="91428" marT="45726" marB="45726">
                    <a:solidFill>
                      <a:srgbClr val="FF0000"/>
                    </a:solidFill>
                  </a:tcPr>
                </a:tc>
                <a:extLst>
                  <a:ext uri="{0D108BD9-81ED-4DB2-BD59-A6C34878D82A}">
                    <a16:rowId xmlns:a16="http://schemas.microsoft.com/office/drawing/2014/main" val="10010"/>
                  </a:ext>
                </a:extLst>
              </a:tr>
            </a:tbl>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A4914-0494-4BFD-B86D-241FF87993FB}"/>
              </a:ext>
            </a:extLst>
          </p:cNvPr>
          <p:cNvSpPr>
            <a:spLocks noGrp="1"/>
          </p:cNvSpPr>
          <p:nvPr>
            <p:ph type="title"/>
          </p:nvPr>
        </p:nvSpPr>
        <p:spPr>
          <a:xfrm>
            <a:off x="788988" y="1708150"/>
            <a:ext cx="4830762" cy="742950"/>
          </a:xfrm>
        </p:spPr>
        <p:txBody>
          <a:bodyPr/>
          <a:lstStyle/>
          <a:p>
            <a:pPr>
              <a:defRPr/>
            </a:pPr>
            <a:r>
              <a:rPr lang="fr-FR" dirty="0"/>
              <a:t>Merci de votre attention</a:t>
            </a:r>
          </a:p>
        </p:txBody>
      </p:sp>
      <p:sp>
        <p:nvSpPr>
          <p:cNvPr id="135171" name="Rectangle 1">
            <a:extLst>
              <a:ext uri="{FF2B5EF4-FFF2-40B4-BE49-F238E27FC236}">
                <a16:creationId xmlns:a16="http://schemas.microsoft.com/office/drawing/2014/main" id="{320A003B-AC17-4E75-B844-27D0E5E9C98C}"/>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89C962-FF35-4146-ABE0-F5CB27C58058}"/>
              </a:ext>
            </a:extLst>
          </p:cNvPr>
          <p:cNvSpPr>
            <a:spLocks noGrp="1"/>
          </p:cNvSpPr>
          <p:nvPr>
            <p:ph type="title"/>
          </p:nvPr>
        </p:nvSpPr>
        <p:spPr>
          <a:xfrm>
            <a:off x="827088" y="268288"/>
            <a:ext cx="8066087" cy="742950"/>
          </a:xfrm>
        </p:spPr>
        <p:txBody>
          <a:bodyPr/>
          <a:lstStyle/>
          <a:p>
            <a:pPr>
              <a:buClr>
                <a:srgbClr val="FF6600"/>
              </a:buClr>
              <a:buSzPct val="120000"/>
              <a:defRPr/>
            </a:pPr>
            <a:r>
              <a:rPr lang="fr-FR" sz="3200" dirty="0"/>
              <a:t>Annexe :</a:t>
            </a:r>
            <a:br>
              <a:rPr lang="fr-FR" sz="3200" dirty="0"/>
            </a:br>
            <a:endParaRPr lang="fr-FR" sz="3200" dirty="0"/>
          </a:p>
        </p:txBody>
      </p:sp>
      <p:sp>
        <p:nvSpPr>
          <p:cNvPr id="4" name="Espace réservé du contenu 3">
            <a:extLst>
              <a:ext uri="{FF2B5EF4-FFF2-40B4-BE49-F238E27FC236}">
                <a16:creationId xmlns:a16="http://schemas.microsoft.com/office/drawing/2014/main" id="{627ACB08-1E01-4584-BB8A-9D4D5FC5FCC4}"/>
              </a:ext>
            </a:extLst>
          </p:cNvPr>
          <p:cNvSpPr>
            <a:spLocks noGrp="1"/>
          </p:cNvSpPr>
          <p:nvPr>
            <p:ph sz="half" idx="1"/>
          </p:nvPr>
        </p:nvSpPr>
        <p:spPr>
          <a:xfrm>
            <a:off x="827088" y="1184275"/>
            <a:ext cx="8066087" cy="3332163"/>
          </a:xfrm>
        </p:spPr>
        <p:txBody>
          <a:bodyPr/>
          <a:lstStyle/>
          <a:p>
            <a:pPr marL="285750" indent="-285750">
              <a:buClr>
                <a:srgbClr val="FF6600"/>
              </a:buClr>
              <a:buSzPct val="125000"/>
              <a:buFont typeface="Wingdings" panose="05000000000000000000" pitchFamily="2" charset="2"/>
              <a:buChar char="§"/>
              <a:defRPr/>
            </a:pPr>
            <a:r>
              <a:rPr lang="fr-FR" sz="2000" dirty="0"/>
              <a:t>Mails accessibles</a:t>
            </a:r>
          </a:p>
          <a:p>
            <a:pPr marL="285750" indent="-285750">
              <a:buClr>
                <a:srgbClr val="FF6600"/>
              </a:buClr>
              <a:buSzPct val="125000"/>
              <a:buFont typeface="Wingdings" panose="05000000000000000000" pitchFamily="2" charset="2"/>
              <a:buChar char="§"/>
              <a:defRPr/>
            </a:pPr>
            <a:r>
              <a:rPr lang="fr-FR" sz="2000" dirty="0"/>
              <a:t>Réunion accessible</a:t>
            </a:r>
          </a:p>
          <a:p>
            <a:pPr marL="285750" indent="-285750">
              <a:buClr>
                <a:srgbClr val="FF6600"/>
              </a:buClr>
              <a:buSzPct val="125000"/>
              <a:buFont typeface="Wingdings" panose="05000000000000000000" pitchFamily="2" charset="2"/>
              <a:buChar char="§"/>
              <a:defRPr/>
            </a:pPr>
            <a:r>
              <a:rPr lang="fr-FR" sz="2000" dirty="0"/>
              <a:t>Document Word accessible</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B7AC8-BDDF-44B4-B83E-E7DDECC44A68}"/>
              </a:ext>
            </a:extLst>
          </p:cNvPr>
          <p:cNvSpPr>
            <a:spLocks noGrp="1"/>
          </p:cNvSpPr>
          <p:nvPr>
            <p:ph type="title"/>
          </p:nvPr>
        </p:nvSpPr>
        <p:spPr>
          <a:xfrm>
            <a:off x="827088" y="268288"/>
            <a:ext cx="8066087" cy="742950"/>
          </a:xfrm>
        </p:spPr>
        <p:txBody>
          <a:bodyPr/>
          <a:lstStyle/>
          <a:p>
            <a:pPr>
              <a:defRPr/>
            </a:pPr>
            <a:r>
              <a:rPr lang="fr-FR" dirty="0"/>
              <a:t>Un mail accessible</a:t>
            </a:r>
          </a:p>
        </p:txBody>
      </p:sp>
      <p:pic>
        <p:nvPicPr>
          <p:cNvPr id="137219" name="Espace réservé du contenu 4">
            <a:extLst>
              <a:ext uri="{FF2B5EF4-FFF2-40B4-BE49-F238E27FC236}">
                <a16:creationId xmlns:a16="http://schemas.microsoft.com/office/drawing/2014/main" id="{06360999-8932-4BB2-8B33-8BB229EBB02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01875" y="1184275"/>
            <a:ext cx="511651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2BBCC-B547-436E-9FB4-5894E31F5A0F}"/>
              </a:ext>
            </a:extLst>
          </p:cNvPr>
          <p:cNvSpPr>
            <a:spLocks noGrp="1"/>
          </p:cNvSpPr>
          <p:nvPr>
            <p:ph type="title"/>
          </p:nvPr>
        </p:nvSpPr>
        <p:spPr>
          <a:xfrm>
            <a:off x="827088" y="268288"/>
            <a:ext cx="8066087" cy="742950"/>
          </a:xfrm>
        </p:spPr>
        <p:txBody>
          <a:bodyPr/>
          <a:lstStyle/>
          <a:p>
            <a:pPr>
              <a:defRPr/>
            </a:pPr>
            <a:r>
              <a:rPr lang="fr-FR" dirty="0"/>
              <a:t>Une réunion accessible</a:t>
            </a:r>
          </a:p>
        </p:txBody>
      </p:sp>
      <p:pic>
        <p:nvPicPr>
          <p:cNvPr id="138243" name="Espace réservé du contenu 6">
            <a:extLst>
              <a:ext uri="{FF2B5EF4-FFF2-40B4-BE49-F238E27FC236}">
                <a16:creationId xmlns:a16="http://schemas.microsoft.com/office/drawing/2014/main" id="{B98C2DAD-0198-4DC7-A2E4-39631D60B8A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17738" y="1184275"/>
            <a:ext cx="528478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5DB1D8-2E24-4595-ADE8-8F1B8B1A1DB4}"/>
              </a:ext>
            </a:extLst>
          </p:cNvPr>
          <p:cNvSpPr>
            <a:spLocks noGrp="1"/>
          </p:cNvSpPr>
          <p:nvPr>
            <p:ph type="title"/>
          </p:nvPr>
        </p:nvSpPr>
        <p:spPr>
          <a:xfrm>
            <a:off x="827088" y="268288"/>
            <a:ext cx="8066087" cy="742950"/>
          </a:xfrm>
        </p:spPr>
        <p:txBody>
          <a:bodyPr/>
          <a:lstStyle/>
          <a:p>
            <a:pPr>
              <a:defRPr/>
            </a:pPr>
            <a:endParaRPr lang="fr-FR"/>
          </a:p>
        </p:txBody>
      </p:sp>
      <p:pic>
        <p:nvPicPr>
          <p:cNvPr id="139267" name="Espace réservé du contenu 4">
            <a:extLst>
              <a:ext uri="{FF2B5EF4-FFF2-40B4-BE49-F238E27FC236}">
                <a16:creationId xmlns:a16="http://schemas.microsoft.com/office/drawing/2014/main" id="{BB535595-E6EC-4BDD-BAEA-2F392506661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93813"/>
            <a:ext cx="8066087" cy="3113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86AAA-00DC-4AAE-B40D-CF04F416AED2}"/>
              </a:ext>
            </a:extLst>
          </p:cNvPr>
          <p:cNvSpPr>
            <a:spLocks noGrp="1"/>
          </p:cNvSpPr>
          <p:nvPr>
            <p:ph type="title"/>
          </p:nvPr>
        </p:nvSpPr>
        <p:spPr>
          <a:xfrm>
            <a:off x="827088" y="268288"/>
            <a:ext cx="8066087" cy="742950"/>
          </a:xfrm>
        </p:spPr>
        <p:txBody>
          <a:bodyPr/>
          <a:lstStyle/>
          <a:p>
            <a:pPr>
              <a:defRPr/>
            </a:pPr>
            <a:endParaRPr lang="fr-FR"/>
          </a:p>
        </p:txBody>
      </p:sp>
      <p:pic>
        <p:nvPicPr>
          <p:cNvPr id="140291" name="Espace réservé du contenu 4">
            <a:extLst>
              <a:ext uri="{FF2B5EF4-FFF2-40B4-BE49-F238E27FC236}">
                <a16:creationId xmlns:a16="http://schemas.microsoft.com/office/drawing/2014/main" id="{5F518A02-A4E4-4372-9141-6959427CEF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908175"/>
            <a:ext cx="8066087" cy="188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CE17-8C81-4AEC-8E6C-8578800F6736}"/>
              </a:ext>
            </a:extLst>
          </p:cNvPr>
          <p:cNvSpPr>
            <a:spLocks noGrp="1"/>
          </p:cNvSpPr>
          <p:nvPr>
            <p:ph type="title"/>
          </p:nvPr>
        </p:nvSpPr>
        <p:spPr>
          <a:xfrm>
            <a:off x="827088" y="268288"/>
            <a:ext cx="8066087" cy="742950"/>
          </a:xfrm>
        </p:spPr>
        <p:txBody>
          <a:bodyPr/>
          <a:lstStyle/>
          <a:p>
            <a:pPr>
              <a:defRPr/>
            </a:pPr>
            <a:endParaRPr lang="fr-FR"/>
          </a:p>
        </p:txBody>
      </p:sp>
      <p:pic>
        <p:nvPicPr>
          <p:cNvPr id="141315" name="Espace réservé du contenu 4">
            <a:extLst>
              <a:ext uri="{FF2B5EF4-FFF2-40B4-BE49-F238E27FC236}">
                <a16:creationId xmlns:a16="http://schemas.microsoft.com/office/drawing/2014/main" id="{0A59E7A8-BB87-4499-9E79-EEBBA3E01B2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566863"/>
            <a:ext cx="8066087" cy="25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695C70-52F5-4778-83F1-48B400DC5A06}"/>
              </a:ext>
            </a:extLst>
          </p:cNvPr>
          <p:cNvSpPr>
            <a:spLocks noGrp="1"/>
          </p:cNvSpPr>
          <p:nvPr>
            <p:ph type="title"/>
          </p:nvPr>
        </p:nvSpPr>
        <p:spPr>
          <a:xfrm>
            <a:off x="827088" y="268288"/>
            <a:ext cx="8066087" cy="742950"/>
          </a:xfrm>
        </p:spPr>
        <p:txBody>
          <a:bodyPr/>
          <a:lstStyle/>
          <a:p>
            <a:pPr>
              <a:defRPr/>
            </a:pPr>
            <a:endParaRPr lang="fr-FR"/>
          </a:p>
        </p:txBody>
      </p:sp>
      <p:pic>
        <p:nvPicPr>
          <p:cNvPr id="142339" name="Espace réservé du contenu 4">
            <a:extLst>
              <a:ext uri="{FF2B5EF4-FFF2-40B4-BE49-F238E27FC236}">
                <a16:creationId xmlns:a16="http://schemas.microsoft.com/office/drawing/2014/main" id="{06A40305-D0A9-43A1-811E-CDBBBB0900D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74763"/>
            <a:ext cx="8066087" cy="3151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D48D4B-D33D-4DB1-A0D9-89562982E8B7}"/>
              </a:ext>
            </a:extLst>
          </p:cNvPr>
          <p:cNvSpPr>
            <a:spLocks noGrp="1"/>
          </p:cNvSpPr>
          <p:nvPr>
            <p:ph type="title"/>
          </p:nvPr>
        </p:nvSpPr>
        <p:spPr>
          <a:xfrm>
            <a:off x="827088" y="268288"/>
            <a:ext cx="8066087" cy="742950"/>
          </a:xfrm>
        </p:spPr>
        <p:txBody>
          <a:bodyPr/>
          <a:lstStyle/>
          <a:p>
            <a:pPr>
              <a:defRPr/>
            </a:pPr>
            <a:endParaRPr lang="fr-FR"/>
          </a:p>
        </p:txBody>
      </p:sp>
      <p:pic>
        <p:nvPicPr>
          <p:cNvPr id="143363" name="Espace réservé du contenu 4">
            <a:extLst>
              <a:ext uri="{FF2B5EF4-FFF2-40B4-BE49-F238E27FC236}">
                <a16:creationId xmlns:a16="http://schemas.microsoft.com/office/drawing/2014/main" id="{45AC6926-7D36-4364-A546-A7B8A5AA9B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27138"/>
            <a:ext cx="8066087" cy="324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7976108-431F-4CA1-994E-2AB6EDCAF8B0}"/>
              </a:ext>
            </a:extLst>
          </p:cNvPr>
          <p:cNvSpPr>
            <a:spLocks noGrp="1"/>
          </p:cNvSpPr>
          <p:nvPr>
            <p:ph type="title"/>
          </p:nvPr>
        </p:nvSpPr>
        <p:spPr>
          <a:xfrm>
            <a:off x="827088" y="268288"/>
            <a:ext cx="8066087" cy="742950"/>
          </a:xfrm>
        </p:spPr>
        <p:txBody>
          <a:bodyPr/>
          <a:lstStyle/>
          <a:p>
            <a:pPr>
              <a:defRPr/>
            </a:pPr>
            <a:r>
              <a:rPr lang="fr-FR" dirty="0"/>
              <a:t>Réponse sur conception</a:t>
            </a:r>
          </a:p>
        </p:txBody>
      </p:sp>
      <p:sp>
        <p:nvSpPr>
          <p:cNvPr id="49155" name="Espace réservé du pied de page 2">
            <a:extLst>
              <a:ext uri="{FF2B5EF4-FFF2-40B4-BE49-F238E27FC236}">
                <a16:creationId xmlns:a16="http://schemas.microsoft.com/office/drawing/2014/main" id="{31F5399A-0052-4DDA-83C8-1DA8CF61535E}"/>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49156" name="Image 2">
            <a:extLst>
              <a:ext uri="{FF2B5EF4-FFF2-40B4-BE49-F238E27FC236}">
                <a16:creationId xmlns:a16="http://schemas.microsoft.com/office/drawing/2014/main" id="{875F3B32-4D91-4104-B564-02252B9C0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1808"/>
          <a:stretch>
            <a:fillRect/>
          </a:stretch>
        </p:blipFill>
        <p:spPr bwMode="auto">
          <a:xfrm>
            <a:off x="457200" y="1276350"/>
            <a:ext cx="83629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8A569-B8DD-4052-B779-4F6BEC654941}"/>
              </a:ext>
            </a:extLst>
          </p:cNvPr>
          <p:cNvSpPr>
            <a:spLocks noGrp="1"/>
          </p:cNvSpPr>
          <p:nvPr>
            <p:ph type="title"/>
          </p:nvPr>
        </p:nvSpPr>
        <p:spPr>
          <a:xfrm>
            <a:off x="827088" y="268288"/>
            <a:ext cx="8066087" cy="742950"/>
          </a:xfrm>
        </p:spPr>
        <p:txBody>
          <a:bodyPr/>
          <a:lstStyle/>
          <a:p>
            <a:pPr>
              <a:defRPr/>
            </a:pPr>
            <a:endParaRPr lang="fr-FR"/>
          </a:p>
        </p:txBody>
      </p:sp>
      <p:pic>
        <p:nvPicPr>
          <p:cNvPr id="144387" name="Espace réservé du contenu 4">
            <a:extLst>
              <a:ext uri="{FF2B5EF4-FFF2-40B4-BE49-F238E27FC236}">
                <a16:creationId xmlns:a16="http://schemas.microsoft.com/office/drawing/2014/main" id="{148D6076-4947-49E9-A058-6190FF5F2A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309688"/>
            <a:ext cx="8066087" cy="3081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B01AD-65DE-4991-A1A6-555E40034490}"/>
              </a:ext>
            </a:extLst>
          </p:cNvPr>
          <p:cNvSpPr>
            <a:spLocks noGrp="1"/>
          </p:cNvSpPr>
          <p:nvPr>
            <p:ph type="title"/>
          </p:nvPr>
        </p:nvSpPr>
        <p:spPr>
          <a:xfrm>
            <a:off x="827088" y="268288"/>
            <a:ext cx="8066087" cy="742950"/>
          </a:xfrm>
        </p:spPr>
        <p:txBody>
          <a:bodyPr/>
          <a:lstStyle/>
          <a:p>
            <a:pPr>
              <a:defRPr/>
            </a:pPr>
            <a:endParaRPr lang="fr-FR"/>
          </a:p>
        </p:txBody>
      </p:sp>
      <p:pic>
        <p:nvPicPr>
          <p:cNvPr id="145411" name="Espace réservé du contenu 4">
            <a:extLst>
              <a:ext uri="{FF2B5EF4-FFF2-40B4-BE49-F238E27FC236}">
                <a16:creationId xmlns:a16="http://schemas.microsoft.com/office/drawing/2014/main" id="{E2F300AB-4C2E-4E88-AEDA-6209F6FB108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76350"/>
            <a:ext cx="8066087" cy="3148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8FEC2B-479D-48D6-9BA4-40A3F7EB6603}"/>
              </a:ext>
            </a:extLst>
          </p:cNvPr>
          <p:cNvSpPr>
            <a:spLocks noGrp="1"/>
          </p:cNvSpPr>
          <p:nvPr>
            <p:ph type="title"/>
          </p:nvPr>
        </p:nvSpPr>
        <p:spPr>
          <a:xfrm>
            <a:off x="827088" y="268288"/>
            <a:ext cx="8066087" cy="742950"/>
          </a:xfrm>
        </p:spPr>
        <p:txBody>
          <a:bodyPr/>
          <a:lstStyle/>
          <a:p>
            <a:pPr>
              <a:defRPr/>
            </a:pPr>
            <a:endParaRPr lang="fr-FR"/>
          </a:p>
        </p:txBody>
      </p:sp>
      <p:pic>
        <p:nvPicPr>
          <p:cNvPr id="146435" name="Espace réservé du contenu 4">
            <a:extLst>
              <a:ext uri="{FF2B5EF4-FFF2-40B4-BE49-F238E27FC236}">
                <a16:creationId xmlns:a16="http://schemas.microsoft.com/office/drawing/2014/main" id="{392C244C-A522-4E0F-9E15-DD21AA336E2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82700"/>
            <a:ext cx="8066087" cy="313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4C7E60-3E44-4387-8BBA-58C23EB17B2C}"/>
              </a:ext>
            </a:extLst>
          </p:cNvPr>
          <p:cNvSpPr>
            <a:spLocks noGrp="1"/>
          </p:cNvSpPr>
          <p:nvPr>
            <p:ph type="title"/>
          </p:nvPr>
        </p:nvSpPr>
        <p:spPr>
          <a:xfrm>
            <a:off x="827088" y="268288"/>
            <a:ext cx="8066087" cy="742950"/>
          </a:xfrm>
        </p:spPr>
        <p:txBody>
          <a:bodyPr/>
          <a:lstStyle/>
          <a:p>
            <a:pPr>
              <a:defRPr/>
            </a:pPr>
            <a:endParaRPr lang="fr-FR"/>
          </a:p>
        </p:txBody>
      </p:sp>
      <p:pic>
        <p:nvPicPr>
          <p:cNvPr id="147459" name="Espace réservé du contenu 4">
            <a:extLst>
              <a:ext uri="{FF2B5EF4-FFF2-40B4-BE49-F238E27FC236}">
                <a16:creationId xmlns:a16="http://schemas.microsoft.com/office/drawing/2014/main" id="{1C225E6B-4FC5-4098-99F5-ABC7548CA26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379538"/>
            <a:ext cx="8066087" cy="2941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E7FF0-B6DB-4B13-8F48-8CB3D76AEE45}"/>
              </a:ext>
            </a:extLst>
          </p:cNvPr>
          <p:cNvSpPr>
            <a:spLocks noGrp="1"/>
          </p:cNvSpPr>
          <p:nvPr>
            <p:ph type="title"/>
          </p:nvPr>
        </p:nvSpPr>
        <p:spPr>
          <a:xfrm>
            <a:off x="827088" y="268288"/>
            <a:ext cx="8066087" cy="742950"/>
          </a:xfrm>
        </p:spPr>
        <p:txBody>
          <a:bodyPr/>
          <a:lstStyle/>
          <a:p>
            <a:pPr>
              <a:defRPr/>
            </a:pPr>
            <a:endParaRPr lang="fr-FR"/>
          </a:p>
        </p:txBody>
      </p:sp>
      <p:pic>
        <p:nvPicPr>
          <p:cNvPr id="148483" name="Espace réservé du contenu 4">
            <a:extLst>
              <a:ext uri="{FF2B5EF4-FFF2-40B4-BE49-F238E27FC236}">
                <a16:creationId xmlns:a16="http://schemas.microsoft.com/office/drawing/2014/main" id="{EA54A17B-CA86-401B-9E4A-E110EC59FB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98575"/>
            <a:ext cx="8066087" cy="3103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C052F3-BC50-44FC-B347-5A4B12882317}"/>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49507" name="Espace réservé du contenu 8">
            <a:extLst>
              <a:ext uri="{FF2B5EF4-FFF2-40B4-BE49-F238E27FC236}">
                <a16:creationId xmlns:a16="http://schemas.microsoft.com/office/drawing/2014/main" id="{50372277-4820-4D26-BEF4-FDB67B1A74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2263" y="1184275"/>
            <a:ext cx="653573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04694-2750-47C8-ADD8-B37D36237091}"/>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0531" name="Espace réservé du contenu 10">
            <a:extLst>
              <a:ext uri="{FF2B5EF4-FFF2-40B4-BE49-F238E27FC236}">
                <a16:creationId xmlns:a16="http://schemas.microsoft.com/office/drawing/2014/main" id="{85AF83C8-C04B-4891-8C7B-30FFA19D4CF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57338" y="1184275"/>
            <a:ext cx="660558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A2601A-64ED-4DC7-9241-765835E42555}"/>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1555" name="Espace réservé du contenu 8">
            <a:extLst>
              <a:ext uri="{FF2B5EF4-FFF2-40B4-BE49-F238E27FC236}">
                <a16:creationId xmlns:a16="http://schemas.microsoft.com/office/drawing/2014/main" id="{8B0AB15E-80C7-4519-B93F-4F2A462D1A0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77975" y="1184275"/>
            <a:ext cx="656431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3BD527-B03E-4C85-A888-333EB8163E62}"/>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2579" name="Espace réservé du contenu 8">
            <a:extLst>
              <a:ext uri="{FF2B5EF4-FFF2-40B4-BE49-F238E27FC236}">
                <a16:creationId xmlns:a16="http://schemas.microsoft.com/office/drawing/2014/main" id="{CA140B05-9D6F-4095-841C-4D4D43043AA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3050" y="1184275"/>
            <a:ext cx="66341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80C47-885B-4716-9BD1-911DD0228CC7}"/>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3603" name="Espace réservé du contenu 12">
            <a:extLst>
              <a:ext uri="{FF2B5EF4-FFF2-40B4-BE49-F238E27FC236}">
                <a16:creationId xmlns:a16="http://schemas.microsoft.com/office/drawing/2014/main" id="{734449DB-E151-4B9B-BE4B-884C5291C8A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36700" y="1184275"/>
            <a:ext cx="66468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10FF4C-B130-4793-BB33-538B2CC0042E}"/>
              </a:ext>
            </a:extLst>
          </p:cNvPr>
          <p:cNvSpPr>
            <a:spLocks noGrp="1"/>
          </p:cNvSpPr>
          <p:nvPr>
            <p:ph sz="half" idx="1"/>
          </p:nvPr>
        </p:nvSpPr>
        <p:spPr>
          <a:xfrm>
            <a:off x="855663" y="484188"/>
            <a:ext cx="5948362" cy="4319587"/>
          </a:xfrm>
        </p:spPr>
        <p:txBody>
          <a:bodyPr/>
          <a:lstStyle/>
          <a:p>
            <a:pPr marL="342900" indent="-342900">
              <a:spcBef>
                <a:spcPts val="2600"/>
              </a:spcBef>
              <a:spcAft>
                <a:spcPts val="1800"/>
              </a:spcAft>
              <a:buClr>
                <a:srgbClr val="FF6600"/>
              </a:buClr>
              <a:buSzPct val="200000"/>
              <a:buFont typeface="+mj-lt"/>
              <a:buAutoNum type="arabicPeriod" startAt="2"/>
              <a:defRPr/>
            </a:pPr>
            <a:r>
              <a:rPr lang="fr-FR" sz="1800" dirty="0"/>
              <a:t> </a:t>
            </a:r>
            <a:r>
              <a:rPr lang="fr-FR" sz="1800" dirty="0">
                <a:solidFill>
                  <a:srgbClr val="FF6600"/>
                </a:solidFill>
              </a:rPr>
              <a:t>vous allez mieux comprendre l’expérience utilisateur « hors normes » et le comportement </a:t>
            </a:r>
            <a:br>
              <a:rPr lang="fr-FR" sz="1800" dirty="0">
                <a:solidFill>
                  <a:srgbClr val="FF6600"/>
                </a:solidFill>
              </a:rPr>
            </a:br>
            <a:r>
              <a:rPr lang="fr-FR" sz="1800" dirty="0">
                <a:solidFill>
                  <a:srgbClr val="FF6600"/>
                </a:solidFill>
              </a:rPr>
              <a:t>de leurs aides techniques</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Explication comment nous allons vous plonger dans l’environnement des personnes ayant une déficience et ce que vous devez garder en tête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Plonger dans la vie de chaque utilisateur par </a:t>
            </a:r>
            <a:br>
              <a:rPr lang="fr-FR" sz="1800" dirty="0">
                <a:solidFill>
                  <a:schemeClr val="bg1"/>
                </a:solidFill>
              </a:rPr>
            </a:br>
            <a:r>
              <a:rPr lang="fr-FR" sz="1800" dirty="0">
                <a:solidFill>
                  <a:schemeClr val="bg1"/>
                </a:solidFill>
              </a:rPr>
              <a:t>type de handicap pour mieux comprendre leur expérience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A quoi ils sont confrontés pour accéder au numérique et ce dont ils ont besoin pour l’accessibilité du poste de travail (outils et numérique)</a:t>
            </a:r>
          </a:p>
        </p:txBody>
      </p:sp>
      <p:grpSp>
        <p:nvGrpSpPr>
          <p:cNvPr id="51203" name="Groupe 5">
            <a:extLst>
              <a:ext uri="{FF2B5EF4-FFF2-40B4-BE49-F238E27FC236}">
                <a16:creationId xmlns:a16="http://schemas.microsoft.com/office/drawing/2014/main" id="{2547922B-13F0-4AF1-9F13-B53604257568}"/>
              </a:ext>
            </a:extLst>
          </p:cNvPr>
          <p:cNvGrpSpPr>
            <a:grpSpLocks/>
          </p:cNvGrpSpPr>
          <p:nvPr/>
        </p:nvGrpSpPr>
        <p:grpSpPr bwMode="auto">
          <a:xfrm>
            <a:off x="6804025" y="1131888"/>
            <a:ext cx="2325688" cy="1778000"/>
            <a:chOff x="221623" y="914818"/>
            <a:chExt cx="3429538" cy="2750687"/>
          </a:xfrm>
        </p:grpSpPr>
        <p:pic>
          <p:nvPicPr>
            <p:cNvPr id="51208" name="Image 2">
              <a:extLst>
                <a:ext uri="{FF2B5EF4-FFF2-40B4-BE49-F238E27FC236}">
                  <a16:creationId xmlns:a16="http://schemas.microsoft.com/office/drawing/2014/main" id="{FC5888A1-F2FF-4ACB-9D91-E444DEC89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908" y="2314494"/>
              <a:ext cx="115463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Image 4">
              <a:extLst>
                <a:ext uri="{FF2B5EF4-FFF2-40B4-BE49-F238E27FC236}">
                  <a16:creationId xmlns:a16="http://schemas.microsoft.com/office/drawing/2014/main" id="{F53E6C27-A282-49E3-BC5B-67EA66FAE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29"/>
            <a:stretch>
              <a:fillRect/>
            </a:stretch>
          </p:blipFill>
          <p:spPr bwMode="auto">
            <a:xfrm>
              <a:off x="1367998" y="914818"/>
              <a:ext cx="112236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Image 6">
              <a:extLst>
                <a:ext uri="{FF2B5EF4-FFF2-40B4-BE49-F238E27FC236}">
                  <a16:creationId xmlns:a16="http://schemas.microsoft.com/office/drawing/2014/main" id="{A81C3EDD-1BFD-455B-89A1-C041C93BA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311" y="2313689"/>
              <a:ext cx="1123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Image 9">
              <a:extLst>
                <a:ext uri="{FF2B5EF4-FFF2-40B4-BE49-F238E27FC236}">
                  <a16:creationId xmlns:a16="http://schemas.microsoft.com/office/drawing/2014/main" id="{3528ECD7-798F-4B51-82A1-DAD36B86EC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363" y="915566"/>
              <a:ext cx="11255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2" name="Espace réservé du contenu 5">
              <a:extLst>
                <a:ext uri="{FF2B5EF4-FFF2-40B4-BE49-F238E27FC236}">
                  <a16:creationId xmlns:a16="http://schemas.microsoft.com/office/drawing/2014/main" id="{47F3A77A-5F6D-4AC5-A64C-5E3EF5DEFA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23" y="2314080"/>
              <a:ext cx="1127734" cy="13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Espace réservé du contenu 3" descr="Simon, 29 ans&#10;Sourd  maîtrisant la LSF &#10;Reporter photo nature">
              <a:extLst>
                <a:ext uri="{FF2B5EF4-FFF2-40B4-BE49-F238E27FC236}">
                  <a16:creationId xmlns:a16="http://schemas.microsoft.com/office/drawing/2014/main" id="{D5900202-CCA7-4219-96BC-261B8EA4F4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96" b="11531"/>
            <a:stretch>
              <a:fillRect/>
            </a:stretch>
          </p:blipFill>
          <p:spPr bwMode="auto">
            <a:xfrm>
              <a:off x="2496528" y="914818"/>
              <a:ext cx="115463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04" name="Groupe 18">
            <a:extLst>
              <a:ext uri="{FF2B5EF4-FFF2-40B4-BE49-F238E27FC236}">
                <a16:creationId xmlns:a16="http://schemas.microsoft.com/office/drawing/2014/main" id="{8A54B188-027E-4689-AEF9-DA16C2A61E94}"/>
              </a:ext>
            </a:extLst>
          </p:cNvPr>
          <p:cNvGrpSpPr>
            <a:grpSpLocks/>
          </p:cNvGrpSpPr>
          <p:nvPr/>
        </p:nvGrpSpPr>
        <p:grpSpPr bwMode="auto">
          <a:xfrm>
            <a:off x="6811963" y="3182938"/>
            <a:ext cx="2306637" cy="1189037"/>
            <a:chOff x="0" y="249528"/>
            <a:chExt cx="9144000" cy="4644444"/>
          </a:xfrm>
        </p:grpSpPr>
        <p:pic>
          <p:nvPicPr>
            <p:cNvPr id="51206" name="Image 9">
              <a:extLst>
                <a:ext uri="{FF2B5EF4-FFF2-40B4-BE49-F238E27FC236}">
                  <a16:creationId xmlns:a16="http://schemas.microsoft.com/office/drawing/2014/main" id="{A49676E8-3845-4717-B2B9-5C3A56FB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Image 16">
              <a:extLst>
                <a:ext uri="{FF2B5EF4-FFF2-40B4-BE49-F238E27FC236}">
                  <a16:creationId xmlns:a16="http://schemas.microsoft.com/office/drawing/2014/main" id="{3C4A2965-9CE2-4386-A150-312E6E80DD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ZoneTexte 1">
            <a:extLst>
              <a:ext uri="{FF2B5EF4-FFF2-40B4-BE49-F238E27FC236}">
                <a16:creationId xmlns:a16="http://schemas.microsoft.com/office/drawing/2014/main" id="{AB625EB2-9268-4237-BE78-6F2A1F3FE4F6}"/>
              </a:ext>
            </a:extLst>
          </p:cNvPr>
          <p:cNvSpPr txBox="1"/>
          <p:nvPr/>
        </p:nvSpPr>
        <p:spPr>
          <a:xfrm>
            <a:off x="7262813" y="484188"/>
            <a:ext cx="1557337" cy="492125"/>
          </a:xfrm>
          <a:prstGeom prst="rect">
            <a:avLst/>
          </a:prstGeom>
        </p:spPr>
        <p:txBody>
          <a:bodyPr lIns="0" tIns="0" rIns="0" bIns="0">
            <a:spAutoFit/>
          </a:bodyPr>
          <a:lstStyle/>
          <a:p>
            <a:pPr>
              <a:defRPr/>
            </a:pPr>
            <a:r>
              <a:rPr lang="fr-FR" sz="3200" dirty="0">
                <a:solidFill>
                  <a:srgbClr val="FF6600"/>
                </a:solidFill>
                <a:latin typeface="+mj-lt"/>
              </a:rPr>
              <a:t>… suite</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1FEF8-3254-4BFD-BFE5-73735D9162E8}"/>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4627" name="Espace réservé du contenu 4">
            <a:extLst>
              <a:ext uri="{FF2B5EF4-FFF2-40B4-BE49-F238E27FC236}">
                <a16:creationId xmlns:a16="http://schemas.microsoft.com/office/drawing/2014/main" id="{87257E43-0417-4456-B5D1-95F87CE56D4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3050" y="1184275"/>
            <a:ext cx="66341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06D4B-B344-422F-9268-75C5E6F455E0}"/>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5651" name="Espace réservé du contenu 4">
            <a:extLst>
              <a:ext uri="{FF2B5EF4-FFF2-40B4-BE49-F238E27FC236}">
                <a16:creationId xmlns:a16="http://schemas.microsoft.com/office/drawing/2014/main" id="{74E22B7D-570F-4B1A-92CB-DA2A46A51A5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24000" y="1184275"/>
            <a:ext cx="66722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854BE-B98D-41DF-A69A-3B3E2C242353}"/>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6675" name="Espace réservé du contenu 4">
            <a:extLst>
              <a:ext uri="{FF2B5EF4-FFF2-40B4-BE49-F238E27FC236}">
                <a16:creationId xmlns:a16="http://schemas.microsoft.com/office/drawing/2014/main" id="{BF6D7732-26B3-43D6-8BD8-B250CAA52D0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49400" y="1184275"/>
            <a:ext cx="66214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7EAF1A-6035-4F93-9792-55660ED13F6E}"/>
              </a:ext>
            </a:extLst>
          </p:cNvPr>
          <p:cNvSpPr/>
          <p:nvPr/>
        </p:nvSpPr>
        <p:spPr>
          <a:xfrm>
            <a:off x="684213" y="1362075"/>
            <a:ext cx="6983412"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4" name="Demi-tour 3">
            <a:extLst>
              <a:ext uri="{FF2B5EF4-FFF2-40B4-BE49-F238E27FC236}">
                <a16:creationId xmlns:a16="http://schemas.microsoft.com/office/drawing/2014/main" id="{D9A80B75-72D8-4F69-8BA0-83FFD4793E87}"/>
              </a:ext>
            </a:extLst>
          </p:cNvPr>
          <p:cNvSpPr/>
          <p:nvPr/>
        </p:nvSpPr>
        <p:spPr>
          <a:xfrm rot="5400000">
            <a:off x="7304881" y="1727994"/>
            <a:ext cx="1770063" cy="1044575"/>
          </a:xfrm>
          <a:prstGeom prst="uturnArrow">
            <a:avLst>
              <a:gd name="adj1" fmla="val 24165"/>
              <a:gd name="adj2" fmla="val 24094"/>
              <a:gd name="adj3" fmla="val 0"/>
              <a:gd name="adj4" fmla="val 43750"/>
              <a:gd name="adj5" fmla="val 7500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9" name="Rectangle 8">
            <a:extLst>
              <a:ext uri="{FF2B5EF4-FFF2-40B4-BE49-F238E27FC236}">
                <a16:creationId xmlns:a16="http://schemas.microsoft.com/office/drawing/2014/main" id="{55F514FA-BA09-4A3B-BB3E-FFC89DE84732}"/>
              </a:ext>
            </a:extLst>
          </p:cNvPr>
          <p:cNvSpPr/>
          <p:nvPr/>
        </p:nvSpPr>
        <p:spPr>
          <a:xfrm>
            <a:off x="1154113" y="2760663"/>
            <a:ext cx="6784975" cy="252412"/>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6" name="Rectangle 15">
            <a:extLst>
              <a:ext uri="{FF2B5EF4-FFF2-40B4-BE49-F238E27FC236}">
                <a16:creationId xmlns:a16="http://schemas.microsoft.com/office/drawing/2014/main" id="{D022CB5C-AE56-423F-B4C5-807A6B81B88D}"/>
              </a:ext>
            </a:extLst>
          </p:cNvPr>
          <p:cNvSpPr/>
          <p:nvPr/>
        </p:nvSpPr>
        <p:spPr>
          <a:xfrm>
            <a:off x="1154113" y="4333875"/>
            <a:ext cx="7666037"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8" name="Demi-tour 17">
            <a:extLst>
              <a:ext uri="{FF2B5EF4-FFF2-40B4-BE49-F238E27FC236}">
                <a16:creationId xmlns:a16="http://schemas.microsoft.com/office/drawing/2014/main" id="{6DE6F550-152B-4D10-929B-1753EBEC8409}"/>
              </a:ext>
            </a:extLst>
          </p:cNvPr>
          <p:cNvSpPr/>
          <p:nvPr/>
        </p:nvSpPr>
        <p:spPr>
          <a:xfrm rot="5400000" flipV="1">
            <a:off x="-250825" y="3228976"/>
            <a:ext cx="1971675" cy="1035050"/>
          </a:xfrm>
          <a:prstGeom prst="uturnArrow">
            <a:avLst>
              <a:gd name="adj1" fmla="val 24165"/>
              <a:gd name="adj2" fmla="val 25000"/>
              <a:gd name="adj3" fmla="val 0"/>
              <a:gd name="adj4" fmla="val 43750"/>
              <a:gd name="adj5" fmla="val 9934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1" name="Ellipse 10">
            <a:extLst>
              <a:ext uri="{FF2B5EF4-FFF2-40B4-BE49-F238E27FC236}">
                <a16:creationId xmlns:a16="http://schemas.microsoft.com/office/drawing/2014/main" id="{6BAD4958-185A-4BA4-A419-178812CCF26A}"/>
              </a:ext>
            </a:extLst>
          </p:cNvPr>
          <p:cNvSpPr/>
          <p:nvPr/>
        </p:nvSpPr>
        <p:spPr>
          <a:xfrm>
            <a:off x="541338" y="1362075"/>
            <a:ext cx="288925" cy="287338"/>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53256" name="Freeform 34">
            <a:extLst>
              <a:ext uri="{FF2B5EF4-FFF2-40B4-BE49-F238E27FC236}">
                <a16:creationId xmlns:a16="http://schemas.microsoft.com/office/drawing/2014/main" id="{78A4BD80-652A-419E-831A-E322384383C9}"/>
              </a:ext>
            </a:extLst>
          </p:cNvPr>
          <p:cNvSpPr>
            <a:spLocks noEditPoints="1"/>
          </p:cNvSpPr>
          <p:nvPr/>
        </p:nvSpPr>
        <p:spPr bwMode="auto">
          <a:xfrm>
            <a:off x="182563" y="1347788"/>
            <a:ext cx="215900" cy="323850"/>
          </a:xfrm>
          <a:custGeom>
            <a:avLst/>
            <a:gdLst>
              <a:gd name="T0" fmla="*/ 2147483646 w 734"/>
              <a:gd name="T1" fmla="*/ 2147483646 h 1133"/>
              <a:gd name="T2" fmla="*/ 2147483646 w 734"/>
              <a:gd name="T3" fmla="*/ 2147483646 h 1133"/>
              <a:gd name="T4" fmla="*/ 2147483646 w 734"/>
              <a:gd name="T5" fmla="*/ 2147483646 h 1133"/>
              <a:gd name="T6" fmla="*/ 0 w 734"/>
              <a:gd name="T7" fmla="*/ 2147483646 h 1133"/>
              <a:gd name="T8" fmla="*/ 0 w 734"/>
              <a:gd name="T9" fmla="*/ 2147483646 h 1133"/>
              <a:gd name="T10" fmla="*/ 0 w 734"/>
              <a:gd name="T11" fmla="*/ 2147483646 h 1133"/>
              <a:gd name="T12" fmla="*/ 2147483646 w 734"/>
              <a:gd name="T13" fmla="*/ 2147483646 h 1133"/>
              <a:gd name="T14" fmla="*/ 2147483646 w 734"/>
              <a:gd name="T15" fmla="*/ 2147483646 h 1133"/>
              <a:gd name="T16" fmla="*/ 2147483646 w 734"/>
              <a:gd name="T17" fmla="*/ 2147483646 h 1133"/>
              <a:gd name="T18" fmla="*/ 2147483646 w 734"/>
              <a:gd name="T19" fmla="*/ 2147483646 h 1133"/>
              <a:gd name="T20" fmla="*/ 2147483646 w 734"/>
              <a:gd name="T21" fmla="*/ 2147483646 h 1133"/>
              <a:gd name="T22" fmla="*/ 2147483646 w 734"/>
              <a:gd name="T23" fmla="*/ 2147483646 h 1133"/>
              <a:gd name="T24" fmla="*/ 2147483646 w 734"/>
              <a:gd name="T25" fmla="*/ 0 h 1133"/>
              <a:gd name="T26" fmla="*/ 2147483646 w 734"/>
              <a:gd name="T27" fmla="*/ 2147483646 h 1133"/>
              <a:gd name="T28" fmla="*/ 2147483646 w 734"/>
              <a:gd name="T29" fmla="*/ 2147483646 h 11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4" h="1133">
                <a:moveTo>
                  <a:pt x="577" y="463"/>
                </a:moveTo>
                <a:cubicBezTo>
                  <a:pt x="522" y="515"/>
                  <a:pt x="448" y="547"/>
                  <a:pt x="367" y="547"/>
                </a:cubicBezTo>
                <a:cubicBezTo>
                  <a:pt x="286" y="547"/>
                  <a:pt x="212" y="515"/>
                  <a:pt x="157" y="463"/>
                </a:cubicBezTo>
                <a:cubicBezTo>
                  <a:pt x="65" y="513"/>
                  <a:pt x="3" y="609"/>
                  <a:pt x="0" y="720"/>
                </a:cubicBezTo>
                <a:cubicBezTo>
                  <a:pt x="0" y="720"/>
                  <a:pt x="0" y="720"/>
                  <a:pt x="0" y="720"/>
                </a:cubicBezTo>
                <a:cubicBezTo>
                  <a:pt x="0" y="1000"/>
                  <a:pt x="0" y="1000"/>
                  <a:pt x="0" y="1000"/>
                </a:cubicBezTo>
                <a:cubicBezTo>
                  <a:pt x="0" y="1074"/>
                  <a:pt x="60" y="1133"/>
                  <a:pt x="134" y="1133"/>
                </a:cubicBezTo>
                <a:cubicBezTo>
                  <a:pt x="734" y="1133"/>
                  <a:pt x="734" y="1133"/>
                  <a:pt x="734" y="1133"/>
                </a:cubicBezTo>
                <a:cubicBezTo>
                  <a:pt x="734" y="727"/>
                  <a:pt x="734" y="727"/>
                  <a:pt x="734" y="727"/>
                </a:cubicBezTo>
                <a:cubicBezTo>
                  <a:pt x="734" y="613"/>
                  <a:pt x="670" y="514"/>
                  <a:pt x="577" y="463"/>
                </a:cubicBezTo>
                <a:close/>
                <a:moveTo>
                  <a:pt x="367" y="480"/>
                </a:moveTo>
                <a:cubicBezTo>
                  <a:pt x="500" y="480"/>
                  <a:pt x="607" y="373"/>
                  <a:pt x="607" y="240"/>
                </a:cubicBezTo>
                <a:cubicBezTo>
                  <a:pt x="607" y="107"/>
                  <a:pt x="500" y="0"/>
                  <a:pt x="367" y="0"/>
                </a:cubicBezTo>
                <a:cubicBezTo>
                  <a:pt x="234" y="0"/>
                  <a:pt x="127" y="107"/>
                  <a:pt x="127" y="240"/>
                </a:cubicBezTo>
                <a:cubicBezTo>
                  <a:pt x="127" y="373"/>
                  <a:pt x="234" y="480"/>
                  <a:pt x="367" y="4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 name="Ellipse 33">
            <a:extLst>
              <a:ext uri="{FF2B5EF4-FFF2-40B4-BE49-F238E27FC236}">
                <a16:creationId xmlns:a16="http://schemas.microsoft.com/office/drawing/2014/main" id="{4A5C3F4B-FDD5-4449-AD1E-250B517F6B59}"/>
              </a:ext>
            </a:extLst>
          </p:cNvPr>
          <p:cNvSpPr/>
          <p:nvPr/>
        </p:nvSpPr>
        <p:spPr>
          <a:xfrm>
            <a:off x="8770938" y="4308475"/>
            <a:ext cx="288925" cy="288925"/>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8" name="Titre 7">
            <a:extLst>
              <a:ext uri="{FF2B5EF4-FFF2-40B4-BE49-F238E27FC236}">
                <a16:creationId xmlns:a16="http://schemas.microsoft.com/office/drawing/2014/main" id="{D35E10DC-93B7-45E7-AAAB-8E6127F113E2}"/>
              </a:ext>
            </a:extLst>
          </p:cNvPr>
          <p:cNvSpPr>
            <a:spLocks noGrp="1"/>
          </p:cNvSpPr>
          <p:nvPr>
            <p:ph type="title"/>
          </p:nvPr>
        </p:nvSpPr>
        <p:spPr>
          <a:xfrm>
            <a:off x="827088" y="268288"/>
            <a:ext cx="8066087" cy="742950"/>
          </a:xfrm>
        </p:spPr>
        <p:txBody>
          <a:bodyPr/>
          <a:lstStyle/>
          <a:p>
            <a:pPr>
              <a:defRPr/>
            </a:pPr>
            <a:r>
              <a:rPr lang="fr-FR" sz="2000" dirty="0"/>
              <a:t>Un parcours pour comprendre chaque handicap </a:t>
            </a:r>
            <a:br>
              <a:rPr lang="fr-FR" sz="2800" dirty="0">
                <a:solidFill>
                  <a:schemeClr val="tx1">
                    <a:lumMod val="50000"/>
                    <a:lumOff val="50000"/>
                  </a:schemeClr>
                </a:solidFill>
              </a:rPr>
            </a:br>
            <a:endParaRPr lang="fr-FR" dirty="0"/>
          </a:p>
        </p:txBody>
      </p:sp>
      <p:sp>
        <p:nvSpPr>
          <p:cNvPr id="23" name="Rectangle 22">
            <a:extLst>
              <a:ext uri="{FF2B5EF4-FFF2-40B4-BE49-F238E27FC236}">
                <a16:creationId xmlns:a16="http://schemas.microsoft.com/office/drawing/2014/main" id="{5DE4EA2B-88C5-4905-BE88-E25023F5E482}"/>
              </a:ext>
            </a:extLst>
          </p:cNvPr>
          <p:cNvSpPr/>
          <p:nvPr/>
        </p:nvSpPr>
        <p:spPr>
          <a:xfrm>
            <a:off x="53975" y="1635125"/>
            <a:ext cx="484188" cy="338138"/>
          </a:xfrm>
          <a:prstGeom prst="rect">
            <a:avLst/>
          </a:prstGeom>
        </p:spPr>
        <p:txBody>
          <a:bodyPr wrap="none">
            <a:spAutoFit/>
          </a:bodyPr>
          <a:lstStyle/>
          <a:p>
            <a:pPr>
              <a:defRPr/>
            </a:pPr>
            <a:r>
              <a:rPr lang="fr-FR" sz="1600" spc="-20" dirty="0">
                <a:latin typeface="Helvetica 75 Bold" panose="020B0804020202020204" pitchFamily="34" charset="0"/>
                <a:ea typeface="+mj-ea"/>
                <a:cs typeface="+mj-cs"/>
              </a:rPr>
              <a:t>CH</a:t>
            </a:r>
            <a:endParaRPr lang="fr-FR" dirty="0"/>
          </a:p>
        </p:txBody>
      </p:sp>
      <p:sp>
        <p:nvSpPr>
          <p:cNvPr id="22" name="Rectangle à coins arrondis 12">
            <a:extLst>
              <a:ext uri="{FF2B5EF4-FFF2-40B4-BE49-F238E27FC236}">
                <a16:creationId xmlns:a16="http://schemas.microsoft.com/office/drawing/2014/main" id="{3D794AA8-E474-46E1-B614-A2F247B98B5E}"/>
              </a:ext>
            </a:extLst>
          </p:cNvPr>
          <p:cNvSpPr/>
          <p:nvPr/>
        </p:nvSpPr>
        <p:spPr>
          <a:xfrm>
            <a:off x="372268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Bio</a:t>
            </a:r>
          </a:p>
        </p:txBody>
      </p:sp>
      <p:sp>
        <p:nvSpPr>
          <p:cNvPr id="27" name="Rectangle à coins arrondis 25">
            <a:extLst>
              <a:ext uri="{FF2B5EF4-FFF2-40B4-BE49-F238E27FC236}">
                <a16:creationId xmlns:a16="http://schemas.microsoft.com/office/drawing/2014/main" id="{990A4994-F79C-446F-A906-FDCE131A1387}"/>
              </a:ext>
            </a:extLst>
          </p:cNvPr>
          <p:cNvSpPr/>
          <p:nvPr/>
        </p:nvSpPr>
        <p:spPr>
          <a:xfrm>
            <a:off x="1063625" y="1006475"/>
            <a:ext cx="1620838"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Explication sur ce handicap</a:t>
            </a:r>
          </a:p>
        </p:txBody>
      </p:sp>
      <p:sp>
        <p:nvSpPr>
          <p:cNvPr id="31" name="Rectangle à coins arrondis 25">
            <a:extLst>
              <a:ext uri="{FF2B5EF4-FFF2-40B4-BE49-F238E27FC236}">
                <a16:creationId xmlns:a16="http://schemas.microsoft.com/office/drawing/2014/main" id="{833C8FD2-754C-4DA3-BADB-6C5B318FFCA7}"/>
              </a:ext>
            </a:extLst>
          </p:cNvPr>
          <p:cNvSpPr/>
          <p:nvPr/>
        </p:nvSpPr>
        <p:spPr>
          <a:xfrm>
            <a:off x="1617663" y="2549525"/>
            <a:ext cx="1619250"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Poste de travail habituel : usage impossible, ajout</a:t>
            </a:r>
          </a:p>
        </p:txBody>
      </p:sp>
      <p:sp>
        <p:nvSpPr>
          <p:cNvPr id="32" name="Rectangle à coins arrondis 12">
            <a:extLst>
              <a:ext uri="{FF2B5EF4-FFF2-40B4-BE49-F238E27FC236}">
                <a16:creationId xmlns:a16="http://schemas.microsoft.com/office/drawing/2014/main" id="{62FEB4E3-74FD-4E67-93CF-9D9A2EEC14DF}"/>
              </a:ext>
            </a:extLst>
          </p:cNvPr>
          <p:cNvSpPr/>
          <p:nvPr/>
        </p:nvSpPr>
        <p:spPr>
          <a:xfrm>
            <a:off x="631983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passion, attentes, habitudes, frustrations</a:t>
            </a:r>
          </a:p>
        </p:txBody>
      </p:sp>
      <p:sp>
        <p:nvSpPr>
          <p:cNvPr id="33" name="Rectangle à coins arrondis 25">
            <a:extLst>
              <a:ext uri="{FF2B5EF4-FFF2-40B4-BE49-F238E27FC236}">
                <a16:creationId xmlns:a16="http://schemas.microsoft.com/office/drawing/2014/main" id="{5800B1B9-F4C3-4F79-9D40-D93B9DDF274C}"/>
              </a:ext>
            </a:extLst>
          </p:cNvPr>
          <p:cNvSpPr/>
          <p:nvPr/>
        </p:nvSpPr>
        <p:spPr>
          <a:xfrm>
            <a:off x="1116013" y="4130675"/>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Quels logiciels possibles</a:t>
            </a:r>
          </a:p>
        </p:txBody>
      </p:sp>
      <p:sp>
        <p:nvSpPr>
          <p:cNvPr id="35" name="Rectangle à coins arrondis 12">
            <a:extLst>
              <a:ext uri="{FF2B5EF4-FFF2-40B4-BE49-F238E27FC236}">
                <a16:creationId xmlns:a16="http://schemas.microsoft.com/office/drawing/2014/main" id="{6E0DCC34-CE4D-4246-9BB6-FD4485841B8C}"/>
              </a:ext>
            </a:extLst>
          </p:cNvPr>
          <p:cNvSpPr/>
          <p:nvPr/>
        </p:nvSpPr>
        <p:spPr>
          <a:xfrm>
            <a:off x="3600450" y="4132263"/>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situation de handicap numérique</a:t>
            </a:r>
          </a:p>
        </p:txBody>
      </p:sp>
      <p:sp>
        <p:nvSpPr>
          <p:cNvPr id="36" name="Rectangle à coins arrondis 25">
            <a:extLst>
              <a:ext uri="{FF2B5EF4-FFF2-40B4-BE49-F238E27FC236}">
                <a16:creationId xmlns:a16="http://schemas.microsoft.com/office/drawing/2014/main" id="{A10CA2EE-C0CA-4517-9CD6-8C37113C3AFE}"/>
              </a:ext>
            </a:extLst>
          </p:cNvPr>
          <p:cNvSpPr/>
          <p:nvPr/>
        </p:nvSpPr>
        <p:spPr>
          <a:xfrm>
            <a:off x="6192838" y="4087813"/>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Préconisations en conception numérique</a:t>
            </a:r>
          </a:p>
        </p:txBody>
      </p:sp>
      <p:grpSp>
        <p:nvGrpSpPr>
          <p:cNvPr id="53267" name="Groupe 18" descr="présentation d'un poste de travail numérique  en open space avec PC, un écran, une souris, un mobile, un casque audio avec micro, des documents papiers  et des stylos">
            <a:extLst>
              <a:ext uri="{FF2B5EF4-FFF2-40B4-BE49-F238E27FC236}">
                <a16:creationId xmlns:a16="http://schemas.microsoft.com/office/drawing/2014/main" id="{62575F74-B626-4E16-9C1B-9146DF0042FA}"/>
              </a:ext>
            </a:extLst>
          </p:cNvPr>
          <p:cNvGrpSpPr>
            <a:grpSpLocks/>
          </p:cNvGrpSpPr>
          <p:nvPr/>
        </p:nvGrpSpPr>
        <p:grpSpPr bwMode="auto">
          <a:xfrm>
            <a:off x="4298950" y="2001838"/>
            <a:ext cx="3727450" cy="1770062"/>
            <a:chOff x="0" y="249528"/>
            <a:chExt cx="9144000" cy="4644444"/>
          </a:xfrm>
        </p:grpSpPr>
        <p:pic>
          <p:nvPicPr>
            <p:cNvPr id="53269" name="Image 9">
              <a:extLst>
                <a:ext uri="{FF2B5EF4-FFF2-40B4-BE49-F238E27FC236}">
                  <a16:creationId xmlns:a16="http://schemas.microsoft.com/office/drawing/2014/main" id="{FC491DD7-FB87-4FB6-9F5D-FA36FB6A3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0" name="Image 16">
              <a:extLst>
                <a:ext uri="{FF2B5EF4-FFF2-40B4-BE49-F238E27FC236}">
                  <a16:creationId xmlns:a16="http://schemas.microsoft.com/office/drawing/2014/main" id="{6DCE747F-E651-4A2A-B542-3BAD21614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8" name="ZoneTexte 9">
            <a:extLst>
              <a:ext uri="{FF2B5EF4-FFF2-40B4-BE49-F238E27FC236}">
                <a16:creationId xmlns:a16="http://schemas.microsoft.com/office/drawing/2014/main" id="{80FE5563-CA77-4DAA-AF67-021DC38F9809}"/>
              </a:ext>
            </a:extLst>
          </p:cNvPr>
          <p:cNvSpPr txBox="1">
            <a:spLocks noChangeArrowheads="1"/>
          </p:cNvSpPr>
          <p:nvPr/>
        </p:nvSpPr>
        <p:spPr bwMode="auto">
          <a:xfrm rot="-2129701">
            <a:off x="6818313" y="2332038"/>
            <a:ext cx="11731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t>en open space</a:t>
            </a:r>
          </a:p>
        </p:txBody>
      </p:sp>
    </p:spTree>
    <p:custDataLst>
      <p:tags r:id="rId1"/>
    </p:custData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E9D014-3B7C-41BC-9FF7-6F0F452FB961}"/>
              </a:ext>
            </a:extLst>
          </p:cNvPr>
          <p:cNvSpPr>
            <a:spLocks noGrp="1"/>
          </p:cNvSpPr>
          <p:nvPr>
            <p:ph type="title"/>
          </p:nvPr>
        </p:nvSpPr>
        <p:spPr>
          <a:xfrm>
            <a:off x="827088" y="1419225"/>
            <a:ext cx="6337300" cy="2881313"/>
          </a:xfrm>
        </p:spPr>
        <p:txBody>
          <a:bodyPr/>
          <a:lstStyle/>
          <a:p>
            <a:pPr>
              <a:defRPr/>
            </a:pPr>
            <a:r>
              <a:rPr lang="fr-FR" dirty="0"/>
              <a:t>Handicap moteur </a:t>
            </a:r>
            <a:br>
              <a:rPr lang="fr-FR" dirty="0"/>
            </a:br>
            <a:r>
              <a:rPr lang="fr-FR" sz="3600" dirty="0">
                <a:latin typeface="Helvetica 55 Roman" panose="020B0604020202020204" pitchFamily="34" charset="0"/>
              </a:rPr>
              <a:t>(hors déplacement)</a:t>
            </a:r>
            <a:endParaRPr lang="fr-FR" dirty="0">
              <a:latin typeface="Helvetica 55 Roman" panose="020B0604020202020204" pitchFamily="34" charset="0"/>
            </a:endParaRPr>
          </a:p>
        </p:txBody>
      </p:sp>
      <p:grpSp>
        <p:nvGrpSpPr>
          <p:cNvPr id="55299" name="Groupe 15">
            <a:extLst>
              <a:ext uri="{FF2B5EF4-FFF2-40B4-BE49-F238E27FC236}">
                <a16:creationId xmlns:a16="http://schemas.microsoft.com/office/drawing/2014/main" id="{D8E91BC3-05ED-4FF9-BEFB-B8D75E60D191}"/>
              </a:ext>
              <a:ext uri="{C183D7F6-B498-43B3-948B-1728B52AA6E4}">
                <adec:decorative xmlns:adec="http://schemas.microsoft.com/office/drawing/2017/decorative" val="1"/>
              </a:ext>
            </a:extLst>
          </p:cNvPr>
          <p:cNvGrpSpPr>
            <a:grpSpLocks/>
          </p:cNvGrpSpPr>
          <p:nvPr/>
        </p:nvGrpSpPr>
        <p:grpSpPr bwMode="auto">
          <a:xfrm>
            <a:off x="8235950" y="195263"/>
            <a:ext cx="728663" cy="728662"/>
            <a:chOff x="7969695" y="113308"/>
            <a:chExt cx="1017379" cy="1017379"/>
          </a:xfrm>
        </p:grpSpPr>
        <p:sp>
          <p:nvSpPr>
            <p:cNvPr id="5" name="Forme libre 16">
              <a:extLst>
                <a:ext uri="{FF2B5EF4-FFF2-40B4-BE49-F238E27FC236}">
                  <a16:creationId xmlns:a16="http://schemas.microsoft.com/office/drawing/2014/main" id="{29ADE5B1-B8BD-46C7-A472-FC1BB9FF782E}"/>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5301" name="Image 17">
              <a:extLst>
                <a:ext uri="{FF2B5EF4-FFF2-40B4-BE49-F238E27FC236}">
                  <a16:creationId xmlns:a16="http://schemas.microsoft.com/office/drawing/2014/main" id="{81666C3D-EC04-4C71-8FC5-5C5711EE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ZoneTexte 1">
            <a:extLst>
              <a:ext uri="{FF2B5EF4-FFF2-40B4-BE49-F238E27FC236}">
                <a16:creationId xmlns:a16="http://schemas.microsoft.com/office/drawing/2014/main" id="{81A2EDC8-D0BD-4667-B76E-DF717BC0EC07}"/>
              </a:ext>
            </a:extLst>
          </p:cNvPr>
          <p:cNvSpPr txBox="1"/>
          <p:nvPr/>
        </p:nvSpPr>
        <p:spPr>
          <a:xfrm>
            <a:off x="146249" y="-549297"/>
            <a:ext cx="7764946" cy="492443"/>
          </a:xfrm>
          <a:prstGeom prst="rect">
            <a:avLst/>
          </a:prstGeom>
        </p:spPr>
        <p:txBody>
          <a:bodyPr wrap="none" lIns="0" tIns="0" rIns="0" bIns="0" rtlCol="0">
            <a:spAutoFit/>
          </a:bodyPr>
          <a:lstStyle/>
          <a:p>
            <a:r>
              <a:rPr lang="fr-FR" sz="3200" dirty="0">
                <a:highlight>
                  <a:srgbClr val="FFFF00"/>
                </a:highlight>
              </a:rPr>
              <a:t>Simplifier comme cours 1 de diapo 10 à 42</a:t>
            </a: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018b31a-17d5-49ed-a325-639938bf0954"/>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55074</TotalTime>
  <Words>7775</Words>
  <Application>Microsoft Office PowerPoint</Application>
  <PresentationFormat>Affichage à l'écran (16:9)</PresentationFormat>
  <Paragraphs>733</Paragraphs>
  <Slides>72</Slides>
  <Notes>44</Notes>
  <HiddenSlides>0</HiddenSlides>
  <MMClips>0</MMClips>
  <ScaleCrop>false</ScaleCrop>
  <HeadingPairs>
    <vt:vector size="4" baseType="variant">
      <vt:variant>
        <vt:lpstr>Thème</vt:lpstr>
      </vt:variant>
      <vt:variant>
        <vt:i4>3</vt:i4>
      </vt:variant>
      <vt:variant>
        <vt:lpstr>Titres des diapositives</vt:lpstr>
      </vt:variant>
      <vt:variant>
        <vt:i4>72</vt:i4>
      </vt:variant>
    </vt:vector>
  </HeadingPairs>
  <TitlesOfParts>
    <vt:vector size="75" baseType="lpstr">
      <vt:lpstr>1_tmp_AvirerORA_template_EN_beta_v4</vt:lpstr>
      <vt:lpstr>templateAccessibleV2</vt:lpstr>
      <vt:lpstr>OFR_template_restricted</vt:lpstr>
      <vt:lpstr>Expérience utilisateurs hors normes &amp; Accessibilité numérique </vt:lpstr>
      <vt:lpstr>Quizz</vt:lpstr>
      <vt:lpstr>Question sur expérience utilisateur</vt:lpstr>
      <vt:lpstr>Prioriser les éléments UTILES et désigner les éléments INUTILES pour un utilisateur non-voyant</vt:lpstr>
      <vt:lpstr>Question sur conception</vt:lpstr>
      <vt:lpstr>Réponse sur conception</vt:lpstr>
      <vt:lpstr>Présentation PowerPoint</vt:lpstr>
      <vt:lpstr>Un parcours pour comprendre chaque handicap  </vt:lpstr>
      <vt:lpstr>Handicap moteur  (hors déplacement)</vt:lpstr>
      <vt:lpstr>Sur ce handicap moteur</vt:lpstr>
      <vt:lpstr>Présentation PowerPoint</vt:lpstr>
      <vt:lpstr>Thomas, atteint de TMS</vt:lpstr>
      <vt:lpstr>Comprendre difficultés sur poste de travail</vt:lpstr>
      <vt:lpstr>Exemples d’aides techniques  Utilisateur déficient moteur</vt:lpstr>
      <vt:lpstr>Présentation PowerPoint</vt:lpstr>
      <vt:lpstr>Préconisé pour l’accessibilité aux problèmes de manipulation</vt:lpstr>
      <vt:lpstr>Handicap auditif : Malentendance et surdité</vt:lpstr>
      <vt:lpstr>Handicap auditif</vt:lpstr>
      <vt:lpstr>Perte auditive ≠ Perte visuelle</vt:lpstr>
      <vt:lpstr>Types de surdité : degrés d’hypoacousie</vt:lpstr>
      <vt:lpstr>Types de surdité : bruits fantômes / sensibilité</vt:lpstr>
      <vt:lpstr>Malentendance &gt; moyenne si cette perte se situe entre 41 et 70 dB (aide auditive indispensable) &gt; sévère pour une perte comprise entre 70 et 90 décibels (lecture sur les lèvres ou rééducation nécessaire) </vt:lpstr>
      <vt:lpstr>Simulations de malentendance dans différents environnements</vt:lpstr>
      <vt:lpstr>les stratégies de tous  suppléance mentale</vt:lpstr>
      <vt:lpstr>Présentation PowerPoint</vt:lpstr>
      <vt:lpstr>Mehdi, atteint de Malentendance avec Acouphènes</vt:lpstr>
      <vt:lpstr>Comprendre difficultés sur poste de travail</vt:lpstr>
      <vt:lpstr>Personnes malentendantes :  par audioprothèse ou implant</vt:lpstr>
      <vt:lpstr>Aides techniques à distance </vt:lpstr>
      <vt:lpstr>Autres aides techniques </vt:lpstr>
      <vt:lpstr>Présentation PowerPoint</vt:lpstr>
      <vt:lpstr>Préconisé pour l’accessibilité aux problèmes de malentendance</vt:lpstr>
      <vt:lpstr>La surdité :  &gt; atteinte profonde ou totale pour une perte supérieure à 90 dB</vt:lpstr>
      <vt:lpstr>Utile à savoir !</vt:lpstr>
      <vt:lpstr>3 façons de comprendre Lire sur les lèvres</vt:lpstr>
      <vt:lpstr>3 façons de comprendre Lire sur les lèvres (suite)</vt:lpstr>
      <vt:lpstr>3 façons de comprendre : Signer en LSF (Langue des Signes Française)  </vt:lpstr>
      <vt:lpstr>3 façons de comprendre : Compenser par la LPC</vt:lpstr>
      <vt:lpstr>Apprendre à parler quand on entend pas</vt:lpstr>
      <vt:lpstr>Un parcours de vie : Virginie Delalande,  avocate sourde de naissance</vt:lpstr>
      <vt:lpstr>Présentation PowerPoint</vt:lpstr>
      <vt:lpstr>Simon, atteint de Surdité et maîtrisant la LSF</vt:lpstr>
      <vt:lpstr>Comprendre difficultés sur poste de travail</vt:lpstr>
      <vt:lpstr>Comprendre l’aménagement de la communication à distance  entre 2 personnes</vt:lpstr>
      <vt:lpstr>Exemples d’aides techniques - Utilisateur déficient auditif</vt:lpstr>
      <vt:lpstr>Exemples d’aides techniques  Utilisateurs sourds</vt:lpstr>
      <vt:lpstr>Les risques d’une mauvaise communication </vt:lpstr>
      <vt:lpstr>Présentation PowerPoint</vt:lpstr>
      <vt:lpstr>Préconisé pour l’accessibilité aux problèmes de surdité</vt:lpstr>
      <vt:lpstr>L’inaccessibilité peut impacter plusieurs handicaps </vt:lpstr>
      <vt:lpstr>Merci de votre attention</vt:lpstr>
      <vt:lpstr>Annexe : </vt:lpstr>
      <vt:lpstr>Un mail accessible</vt:lpstr>
      <vt:lpstr>Une réunion accessible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Document Word accessible</vt:lpstr>
      <vt:lpstr>Document Word accessible</vt:lpstr>
      <vt:lpstr>Document Word accessible</vt:lpstr>
      <vt:lpstr>Document Word accessible</vt:lpstr>
      <vt:lpstr>Document Word accessible</vt:lpstr>
      <vt:lpstr>Document Word accessible</vt:lpstr>
      <vt:lpstr>Document Word accessible</vt:lpstr>
      <vt:lpstr>Document Word accessible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566</cp:revision>
  <cp:lastPrinted>2020-12-11T18:02:53Z</cp:lastPrinted>
  <dcterms:created xsi:type="dcterms:W3CDTF">2015-03-13T15:47:50Z</dcterms:created>
  <dcterms:modified xsi:type="dcterms:W3CDTF">2022-11-08T16:46:27Z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2022-10-12T14:05:54Z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7fcec6b3-3b73-4ebd-8782-181039a3c8c6</vt:lpwstr>
  </property>
  <property fmtid="{D5CDD505-2E9C-101B-9397-08002B2CF9AE}" pid="8" name="MSIP_Label_e6c818a6-e1a0-4a6e-a969-20d857c5dc62_ContentBits">
    <vt:lpwstr>2</vt:lpwstr>
  </property>
</Properties>
</file>